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ableStyles" Target="tableStyles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image" Target="../media/marca.png"/><Relationship Id="rId11" Type="http://schemas.openxmlformats.org/officeDocument/2006/relationships/image" Target="../media/marca-mono.png"/><Relationship Id="rId12" Type="http://schemas.openxmlformats.org/officeDocument/2006/relationships/image" Target="../media/padronagem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orma10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D1F0D"/>
              </a:gs>
              <a:gs pos="55000">
                <a:srgbClr val="132A13"/>
              </a:gs>
              <a:gs pos="100000">
                <a:srgbClr val="1C3D1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" name="padronagem10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2">
              <a:alphaModFix amt="7000"/>
            </a:blip>
            <a:tile tx="0" ty="0" sx="62000" sy="62000" flip="none" algn="tl"/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02" name="imagem10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660400"/>
            <a:ext cx="2717800" cy="922020"/>
          </a:xfrm>
          <a:prstGeom prst="rect">
            <a:avLst/>
          </a:prstGeom>
        </p:spPr>
      </p:pic>
      <p:sp>
        <p:nvSpPr>
          <p:cNvPr id="103" name="texto103"/>
          <p:cNvSpPr txBox="1"/>
          <p:nvPr/>
        </p:nvSpPr>
        <p:spPr>
          <a:xfrm>
            <a:off x="685800" y="2184400"/>
            <a:ext cx="609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050" b="1" spc="230">
                <a:solidFill>
                  <a:srgbClr val="ECF39E"/>
                </a:solidFill>
                <a:latin typeface="+mn-lt"/>
                <a:cs typeface="+mn-lt"/>
              </a:rPr>
              <a:t>RELATÓRIO ANALÍTICO</a:t>
            </a:r>
            <a:endParaRPr lang="pt-BR"/>
          </a:p>
        </p:txBody>
      </p:sp>
      <p:sp>
        <p:nvSpPr>
          <p:cNvPr id="104" name="texto104"/>
          <p:cNvSpPr txBox="1"/>
          <p:nvPr/>
        </p:nvSpPr>
        <p:spPr>
          <a:xfrm>
            <a:off x="685800" y="2463800"/>
            <a:ext cx="6604000" cy="1651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4600" b="1" spc="-50">
                <a:gradFill rotWithShape="1">
                  <a:gsLst>
                    <a:gs pos="0">
                      <a:srgbClr val="FFF3A6"/>
                    </a:gs>
                    <a:gs pos="100000">
                      <a:srgbClr val="CDA035"/>
                    </a:gs>
                  </a:gsLst>
                  <a:lin ang="5400000" scaled="0"/>
                </a:gradFill>
                <a:latin typeface="+mn-lt"/>
                <a:cs typeface="+mn-lt"/>
              </a:rPr>
              <a:t>Avaliação da</a:t>
            </a:r>
            <a:endParaRPr lang="pt-BR"/>
          </a:p>
          <a:p>
            <a:pPr>
              <a:lnSpc>
                <a:spcPct val="104000"/>
              </a:lnSpc>
              <a:buNone/>
            </a:pPr>
            <a:r>
              <a:rPr lang="pt-BR" dirty="0" sz="4600" b="1" spc="-50">
                <a:gradFill rotWithShape="1">
                  <a:gsLst>
                    <a:gs pos="0">
                      <a:srgbClr val="FFF3A6"/>
                    </a:gs>
                    <a:gs pos="100000">
                      <a:srgbClr val="CDA035"/>
                    </a:gs>
                  </a:gsLst>
                  <a:lin ang="5400000" scaled="0"/>
                </a:gradFill>
                <a:latin typeface="+mn-lt"/>
                <a:cs typeface="+mn-lt"/>
              </a:rPr>
              <a:t>Hospedagem</a:t>
            </a:r>
            <a:endParaRPr lang="pt-BR"/>
          </a:p>
        </p:txBody>
      </p:sp>
      <p:sp>
        <p:nvSpPr>
          <p:cNvPr id="105" name="texto105"/>
          <p:cNvSpPr txBox="1"/>
          <p:nvPr/>
        </p:nvSpPr>
        <p:spPr>
          <a:xfrm>
            <a:off x="685800" y="4191000"/>
            <a:ext cx="6096000" cy="279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500">
                <a:solidFill>
                  <a:srgbClr val="F6F3E4">
                    <a:alpha val="82000"/>
                  </a:srgbClr>
                </a:solidFill>
                <a:latin typeface="+mn-lt"/>
                <a:cs typeface="+mn-lt"/>
              </a:rPr>
              <a:t>Hotel Sesc Manacapuru</a:t>
            </a:r>
            <a:endParaRPr lang="pt-BR"/>
          </a:p>
        </p:txBody>
      </p:sp>
      <p:sp>
        <p:nvSpPr>
          <p:cNvPr id="106" name="texto106"/>
          <p:cNvSpPr txBox="1"/>
          <p:nvPr/>
        </p:nvSpPr>
        <p:spPr>
          <a:xfrm>
            <a:off x="7569200" y="2489200"/>
            <a:ext cx="3937000" cy="203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50" spc="110">
                <a:solidFill>
                  <a:srgbClr val="F6F3E4">
                    <a:alpha val="72000"/>
                  </a:srgbClr>
                </a:solidFill>
                <a:latin typeface="+mn-lt"/>
                <a:cs typeface="+mn-lt"/>
              </a:rPr>
              <a:t>PERÍODO DAS RESPOSTAS</a:t>
            </a:r>
            <a:endParaRPr lang="pt-BR"/>
          </a:p>
        </p:txBody>
      </p:sp>
      <p:sp>
        <p:nvSpPr>
          <p:cNvPr id="107" name="texto107"/>
          <p:cNvSpPr txBox="1"/>
          <p:nvPr/>
        </p:nvSpPr>
        <p:spPr>
          <a:xfrm>
            <a:off x="7569200" y="2692400"/>
            <a:ext cx="39370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2000"/>
              </a:lnSpc>
              <a:buNone/>
            </a:pPr>
            <a:r>
              <a:rPr lang="pt-BR" dirty="0" sz="1450" b="1">
                <a:solidFill>
                  <a:srgbClr val="F9DF7B"/>
                </a:solidFill>
                <a:latin typeface="+mn-lt"/>
                <a:cs typeface="+mn-lt"/>
              </a:rPr>
              <a:t>28/07/2026 – 04/08/2026</a:t>
            </a:r>
            <a:endParaRPr lang="pt-BR"/>
          </a:p>
        </p:txBody>
      </p:sp>
      <p:sp>
        <p:nvSpPr>
          <p:cNvPr id="108" name="texto108"/>
          <p:cNvSpPr txBox="1"/>
          <p:nvPr/>
        </p:nvSpPr>
        <p:spPr>
          <a:xfrm>
            <a:off x="7569200" y="3479800"/>
            <a:ext cx="3937000" cy="203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50" spc="110">
                <a:solidFill>
                  <a:srgbClr val="F6F3E4">
                    <a:alpha val="72000"/>
                  </a:srgbClr>
                </a:solidFill>
                <a:latin typeface="+mn-lt"/>
                <a:cs typeface="+mn-lt"/>
              </a:rPr>
              <a:t>BASE DE DADOS</a:t>
            </a:r>
            <a:endParaRPr lang="pt-BR"/>
          </a:p>
        </p:txBody>
      </p:sp>
      <p:sp>
        <p:nvSpPr>
          <p:cNvPr id="109" name="texto109"/>
          <p:cNvSpPr txBox="1"/>
          <p:nvPr/>
        </p:nvSpPr>
        <p:spPr>
          <a:xfrm>
            <a:off x="7569200" y="3683000"/>
            <a:ext cx="39370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22000"/>
              </a:lnSpc>
              <a:buNone/>
            </a:pPr>
            <a:r>
              <a:rPr lang="pt-BR" dirty="0" sz="1450" b="1">
                <a:solidFill>
                  <a:srgbClr val="F9DF7B"/>
                </a:solidFill>
                <a:latin typeface="+mn-lt"/>
                <a:cs typeface="+mn-lt"/>
              </a:rPr>
              <a:t>Check-list de avaliação da hospedagem</a:t>
            </a:r>
            <a:endParaRPr lang="pt-BR"/>
          </a:p>
        </p:txBody>
      </p:sp>
      <p:sp>
        <p:nvSpPr>
          <p:cNvPr id="110" name="forma110"/>
          <p:cNvSpPr/>
          <p:nvPr/>
        </p:nvSpPr>
        <p:spPr>
          <a:xfrm>
            <a:off x="685800" y="5080000"/>
            <a:ext cx="6604000" cy="15240"/>
          </a:xfrm>
          <a:prstGeom prst="rect">
            <a:avLst/>
          </a:prstGeom>
          <a:solidFill>
            <a:srgbClr val="ECF39E">
              <a:alpha val="26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" name="texto111"/>
          <p:cNvSpPr txBox="1"/>
          <p:nvPr/>
        </p:nvSpPr>
        <p:spPr>
          <a:xfrm>
            <a:off x="685800" y="5232400"/>
            <a:ext cx="66040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300" b="1">
                <a:solidFill>
                  <a:srgbClr val="F9DF7B"/>
                </a:solidFill>
                <a:latin typeface="+mn-lt"/>
                <a:cs typeface="+mn-lt"/>
              </a:rPr>
              <a:t>19</a:t>
            </a:r>
            <a:r>
              <a:rPr lang="pt-BR" dirty="0" sz="1100">
                <a:solidFill>
                  <a:srgbClr val="F6F3E4">
                    <a:alpha val="78000"/>
                  </a:srgbClr>
                </a:solidFill>
                <a:latin typeface="+mn-lt"/>
                <a:cs typeface="+mn-lt"/>
              </a:rPr>
              <a:t> hóspedes  ·  </a:t>
            </a:r>
            <a:r>
              <a:rPr lang="pt-BR" dirty="0" sz="1300" b="1">
                <a:solidFill>
                  <a:srgbClr val="F9DF7B"/>
                </a:solidFill>
                <a:latin typeface="+mn-lt"/>
                <a:cs typeface="+mn-lt"/>
              </a:rPr>
              <a:t>16</a:t>
            </a:r>
            <a:r>
              <a:rPr lang="pt-BR" dirty="0" sz="1100">
                <a:solidFill>
                  <a:srgbClr val="F6F3E4">
                    <a:alpha val="78000"/>
                  </a:srgbClr>
                </a:solidFill>
                <a:latin typeface="+mn-lt"/>
                <a:cs typeface="+mn-lt"/>
              </a:rPr>
              <a:t> apartamentos  ·  </a:t>
            </a:r>
            <a:r>
              <a:rPr lang="pt-BR" dirty="0" sz="1300" b="1">
                <a:solidFill>
                  <a:srgbClr val="F9DF7B"/>
                </a:solidFill>
                <a:latin typeface="+mn-lt"/>
                <a:cs typeface="+mn-lt"/>
              </a:rPr>
              <a:t>93%</a:t>
            </a:r>
            <a:r>
              <a:rPr lang="pt-BR" dirty="0" sz="1100">
                <a:solidFill>
                  <a:srgbClr val="F6F3E4">
                    <a:alpha val="78000"/>
                  </a:srgbClr>
                </a:solidFill>
                <a:latin typeface="+mn-lt"/>
                <a:cs typeface="+mn-lt"/>
              </a:rPr>
              <a:t> de conformidade no checklist</a:t>
            </a:r>
            <a:endParaRPr lang="pt-BR"/>
          </a:p>
        </p:txBody>
      </p:sp>
      <p:sp>
        <p:nvSpPr>
          <p:cNvPr id="112" name="forma112"/>
          <p:cNvSpPr/>
          <p:nvPr/>
        </p:nvSpPr>
        <p:spPr>
          <a:xfrm>
            <a:off x="0" y="6743700"/>
            <a:ext cx="1748064" cy="114300"/>
          </a:xfrm>
          <a:prstGeom prst="rect">
            <a:avLst/>
          </a:prstGeom>
          <a:solidFill>
            <a:srgbClr val="132A13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3" name="forma113"/>
          <p:cNvSpPr/>
          <p:nvPr/>
        </p:nvSpPr>
        <p:spPr>
          <a:xfrm>
            <a:off x="1741714" y="6743700"/>
            <a:ext cx="1748064" cy="114300"/>
          </a:xfrm>
          <a:prstGeom prst="rect">
            <a:avLst/>
          </a:prstGeom>
          <a:solidFill>
            <a:srgbClr val="31572C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4" name="forma114"/>
          <p:cNvSpPr/>
          <p:nvPr/>
        </p:nvSpPr>
        <p:spPr>
          <a:xfrm>
            <a:off x="3483429" y="6743700"/>
            <a:ext cx="1748064" cy="1143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" name="forma115"/>
          <p:cNvSpPr/>
          <p:nvPr/>
        </p:nvSpPr>
        <p:spPr>
          <a:xfrm>
            <a:off x="5225143" y="6743700"/>
            <a:ext cx="1748064" cy="1143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6" name="forma116"/>
          <p:cNvSpPr/>
          <p:nvPr/>
        </p:nvSpPr>
        <p:spPr>
          <a:xfrm>
            <a:off x="6966857" y="6743700"/>
            <a:ext cx="1748064" cy="114300"/>
          </a:xfrm>
          <a:prstGeom prst="rect">
            <a:avLst/>
          </a:prstGeom>
          <a:solidFill>
            <a:srgbClr val="ECF39E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7" name="forma117"/>
          <p:cNvSpPr/>
          <p:nvPr/>
        </p:nvSpPr>
        <p:spPr>
          <a:xfrm>
            <a:off x="8708571" y="6743700"/>
            <a:ext cx="1748064" cy="1143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" name="forma118"/>
          <p:cNvSpPr/>
          <p:nvPr/>
        </p:nvSpPr>
        <p:spPr>
          <a:xfrm>
            <a:off x="10450286" y="6743700"/>
            <a:ext cx="1748064" cy="114300"/>
          </a:xfrm>
          <a:prstGeom prst="rect">
            <a:avLst/>
          </a:prstGeom>
          <a:solidFill>
            <a:srgbClr val="950B09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forma495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6" name="texto496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04</a:t>
            </a:r>
            <a:endParaRPr lang="pt-BR"/>
          </a:p>
        </p:txBody>
      </p:sp>
      <p:sp>
        <p:nvSpPr>
          <p:cNvPr id="497" name="texto497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Feedback dos participantes</a:t>
            </a:r>
            <a:endParaRPr lang="pt-BR"/>
          </a:p>
        </p:txBody>
      </p:sp>
      <p:sp>
        <p:nvSpPr>
          <p:cNvPr id="498" name="forma498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9" name="texto499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Continuação — hóspedes 17 a 19 de 19.</a:t>
            </a:r>
            <a:endParaRPr lang="pt-BR"/>
          </a:p>
        </p:txBody>
      </p:sp>
      <p:sp>
        <p:nvSpPr>
          <p:cNvPr id="500" name="forma500"/>
          <p:cNvSpPr/>
          <p:nvPr/>
        </p:nvSpPr>
        <p:spPr>
          <a:xfrm>
            <a:off x="6858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1" name="forma501"/>
          <p:cNvSpPr/>
          <p:nvPr/>
        </p:nvSpPr>
        <p:spPr>
          <a:xfrm>
            <a:off x="7493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02" name="forma502"/>
          <p:cNvSpPr/>
          <p:nvPr/>
        </p:nvSpPr>
        <p:spPr>
          <a:xfrm>
            <a:off x="9398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3" name="texto503"/>
          <p:cNvSpPr txBox="1"/>
          <p:nvPr/>
        </p:nvSpPr>
        <p:spPr>
          <a:xfrm>
            <a:off x="9398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EM</a:t>
            </a:r>
            <a:endParaRPr lang="pt-BR"/>
          </a:p>
        </p:txBody>
      </p:sp>
      <p:sp>
        <p:nvSpPr>
          <p:cNvPr id="504" name="texto504"/>
          <p:cNvSpPr txBox="1"/>
          <p:nvPr/>
        </p:nvSpPr>
        <p:spPr>
          <a:xfrm>
            <a:off x="14732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Elizania Martins</a:t>
            </a:r>
            <a:endParaRPr lang="pt-BR"/>
          </a:p>
        </p:txBody>
      </p:sp>
      <p:sp>
        <p:nvSpPr>
          <p:cNvPr id="505" name="texto505"/>
          <p:cNvSpPr txBox="1"/>
          <p:nvPr/>
        </p:nvSpPr>
        <p:spPr>
          <a:xfrm>
            <a:off x="14732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316</a:t>
            </a:r>
            <a:endParaRPr lang="pt-BR"/>
          </a:p>
        </p:txBody>
      </p:sp>
      <p:sp>
        <p:nvSpPr>
          <p:cNvPr id="506" name="forma506"/>
          <p:cNvSpPr/>
          <p:nvPr/>
        </p:nvSpPr>
        <p:spPr>
          <a:xfrm>
            <a:off x="45466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7" name="texto507"/>
          <p:cNvSpPr txBox="1"/>
          <p:nvPr/>
        </p:nvSpPr>
        <p:spPr>
          <a:xfrm>
            <a:off x="45466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508" name="texto508"/>
          <p:cNvSpPr txBox="1"/>
          <p:nvPr/>
        </p:nvSpPr>
        <p:spPr>
          <a:xfrm>
            <a:off x="9398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pt-BR" dirty="0" sz="900" i="1">
                <a:solidFill>
                  <a:srgbClr val="55604F"/>
                </a:solidFill>
                <a:latin typeface="+mn-lt"/>
                <a:cs typeface="+mn-lt"/>
              </a:rPr>
              <a:t>Sem comentários adicionais.</a:t>
            </a:r>
            <a:endParaRPr lang="pt-BR"/>
          </a:p>
        </p:txBody>
      </p:sp>
      <p:sp>
        <p:nvSpPr>
          <p:cNvPr id="509" name="forma509"/>
          <p:cNvSpPr/>
          <p:nvPr/>
        </p:nvSpPr>
        <p:spPr>
          <a:xfrm>
            <a:off x="939800" y="3505200"/>
            <a:ext cx="256540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510" name="texto510"/>
          <p:cNvSpPr txBox="1"/>
          <p:nvPr/>
        </p:nvSpPr>
        <p:spPr>
          <a:xfrm>
            <a:off x="939800" y="3505200"/>
            <a:ext cx="256540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2 itens do checklist marcados como “Não”</a:t>
            </a:r>
            <a:endParaRPr lang="pt-BR"/>
          </a:p>
        </p:txBody>
      </p:sp>
      <p:sp>
        <p:nvSpPr>
          <p:cNvPr id="511" name="forma511"/>
          <p:cNvSpPr/>
          <p:nvPr/>
        </p:nvSpPr>
        <p:spPr>
          <a:xfrm>
            <a:off x="62230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12" name="forma512"/>
          <p:cNvSpPr/>
          <p:nvPr/>
        </p:nvSpPr>
        <p:spPr>
          <a:xfrm>
            <a:off x="62865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13" name="forma513"/>
          <p:cNvSpPr/>
          <p:nvPr/>
        </p:nvSpPr>
        <p:spPr>
          <a:xfrm>
            <a:off x="64770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14" name="texto514"/>
          <p:cNvSpPr txBox="1"/>
          <p:nvPr/>
        </p:nvSpPr>
        <p:spPr>
          <a:xfrm>
            <a:off x="64770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L</a:t>
            </a:r>
            <a:endParaRPr lang="pt-BR"/>
          </a:p>
        </p:txBody>
      </p:sp>
      <p:sp>
        <p:nvSpPr>
          <p:cNvPr id="515" name="texto515"/>
          <p:cNvSpPr txBox="1"/>
          <p:nvPr/>
        </p:nvSpPr>
        <p:spPr>
          <a:xfrm>
            <a:off x="70104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LUCAS</a:t>
            </a:r>
            <a:endParaRPr lang="pt-BR"/>
          </a:p>
        </p:txBody>
      </p:sp>
      <p:sp>
        <p:nvSpPr>
          <p:cNvPr id="516" name="texto516"/>
          <p:cNvSpPr txBox="1"/>
          <p:nvPr/>
        </p:nvSpPr>
        <p:spPr>
          <a:xfrm>
            <a:off x="70104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203 · 23 A</a:t>
            </a:r>
            <a:endParaRPr lang="pt-BR"/>
          </a:p>
        </p:txBody>
      </p:sp>
      <p:sp>
        <p:nvSpPr>
          <p:cNvPr id="517" name="forma517"/>
          <p:cNvSpPr/>
          <p:nvPr/>
        </p:nvSpPr>
        <p:spPr>
          <a:xfrm>
            <a:off x="100838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ECF39E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18" name="texto518"/>
          <p:cNvSpPr txBox="1"/>
          <p:nvPr/>
        </p:nvSpPr>
        <p:spPr>
          <a:xfrm>
            <a:off x="100838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132A13"/>
                </a:solidFill>
                <a:latin typeface="+mn-lt"/>
                <a:cs typeface="+mn-lt"/>
              </a:rPr>
              <a:t>BOM</a:t>
            </a:r>
            <a:endParaRPr lang="pt-BR"/>
          </a:p>
        </p:txBody>
      </p:sp>
      <p:sp>
        <p:nvSpPr>
          <p:cNvPr id="519" name="texto519"/>
          <p:cNvSpPr txBox="1"/>
          <p:nvPr/>
        </p:nvSpPr>
        <p:spPr>
          <a:xfrm>
            <a:off x="64770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enxoval do quarto e vazamento no banheiro</a:t>
            </a:r>
            <a:endParaRPr lang="pt-BR"/>
          </a:p>
        </p:txBody>
      </p:sp>
      <p:sp>
        <p:nvSpPr>
          <p:cNvPr id="520" name="forma520"/>
          <p:cNvSpPr/>
          <p:nvPr/>
        </p:nvSpPr>
        <p:spPr>
          <a:xfrm>
            <a:off x="6477000" y="3505200"/>
            <a:ext cx="256540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521" name="texto521"/>
          <p:cNvSpPr txBox="1"/>
          <p:nvPr/>
        </p:nvSpPr>
        <p:spPr>
          <a:xfrm>
            <a:off x="6477000" y="3505200"/>
            <a:ext cx="256540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7 itens do checklist marcados como “Não”</a:t>
            </a:r>
            <a:endParaRPr lang="pt-BR"/>
          </a:p>
        </p:txBody>
      </p:sp>
      <p:sp>
        <p:nvSpPr>
          <p:cNvPr id="522" name="forma522"/>
          <p:cNvSpPr/>
          <p:nvPr/>
        </p:nvSpPr>
        <p:spPr>
          <a:xfrm>
            <a:off x="6858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3" name="forma523"/>
          <p:cNvSpPr/>
          <p:nvPr/>
        </p:nvSpPr>
        <p:spPr>
          <a:xfrm>
            <a:off x="7493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24" name="forma524"/>
          <p:cNvSpPr/>
          <p:nvPr/>
        </p:nvSpPr>
        <p:spPr>
          <a:xfrm>
            <a:off x="9398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5" name="texto525"/>
          <p:cNvSpPr txBox="1"/>
          <p:nvPr/>
        </p:nvSpPr>
        <p:spPr>
          <a:xfrm>
            <a:off x="9398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AC</a:t>
            </a:r>
            <a:endParaRPr lang="pt-BR"/>
          </a:p>
        </p:txBody>
      </p:sp>
      <p:sp>
        <p:nvSpPr>
          <p:cNvPr id="526" name="texto526"/>
          <p:cNvSpPr txBox="1"/>
          <p:nvPr/>
        </p:nvSpPr>
        <p:spPr>
          <a:xfrm>
            <a:off x="14732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Ana Carolina</a:t>
            </a:r>
            <a:endParaRPr lang="pt-BR"/>
          </a:p>
        </p:txBody>
      </p:sp>
      <p:sp>
        <p:nvSpPr>
          <p:cNvPr id="527" name="texto527"/>
          <p:cNvSpPr txBox="1"/>
          <p:nvPr/>
        </p:nvSpPr>
        <p:spPr>
          <a:xfrm>
            <a:off x="14732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212 · 28 a 29 de agosto</a:t>
            </a:r>
            <a:endParaRPr lang="pt-BR"/>
          </a:p>
        </p:txBody>
      </p:sp>
      <p:sp>
        <p:nvSpPr>
          <p:cNvPr id="528" name="forma528"/>
          <p:cNvSpPr/>
          <p:nvPr/>
        </p:nvSpPr>
        <p:spPr>
          <a:xfrm>
            <a:off x="45466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9" name="texto529"/>
          <p:cNvSpPr txBox="1"/>
          <p:nvPr/>
        </p:nvSpPr>
        <p:spPr>
          <a:xfrm>
            <a:off x="45466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530" name="texto530"/>
          <p:cNvSpPr txBox="1"/>
          <p:nvPr/>
        </p:nvSpPr>
        <p:spPr>
          <a:xfrm>
            <a:off x="939800" y="49784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Nosso banheiro estava alagando</a:t>
            </a:r>
            <a:endParaRPr lang="pt-BR"/>
          </a:p>
        </p:txBody>
      </p:sp>
      <p:sp>
        <p:nvSpPr>
          <p:cNvPr id="531" name="forma531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532" name="imagem5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533" name="texto533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10</a:t>
            </a:r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forma5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F0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35" name="padronagem5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2">
              <a:alphaModFix amt="7000"/>
            </a:blip>
            <a:tile tx="0" ty="0" sx="62000" sy="62000" flip="none" algn="tl"/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536" name="imagem5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5000" y="2260600"/>
            <a:ext cx="3302000" cy="1120140"/>
          </a:xfrm>
          <a:prstGeom prst="rect">
            <a:avLst/>
          </a:prstGeom>
        </p:spPr>
      </p:pic>
      <p:sp>
        <p:nvSpPr>
          <p:cNvPr id="537" name="texto537"/>
          <p:cNvSpPr txBox="1"/>
          <p:nvPr/>
        </p:nvSpPr>
        <p:spPr>
          <a:xfrm>
            <a:off x="685800" y="3759200"/>
            <a:ext cx="108204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pt-BR" dirty="0" sz="1700" b="1">
                <a:gradFill rotWithShape="1">
                  <a:gsLst>
                    <a:gs pos="0">
                      <a:srgbClr val="FFF3A6"/>
                    </a:gs>
                    <a:gs pos="100000">
                      <a:srgbClr val="CDA035"/>
                    </a:gs>
                  </a:gsLst>
                  <a:lin ang="5400000" scaled="0"/>
                </a:gradFill>
                <a:latin typeface="+mn-lt"/>
                <a:cs typeface="+mn-lt"/>
              </a:rPr>
              <a:t>Avaliação da Hospedagem</a:t>
            </a:r>
            <a:endParaRPr lang="pt-BR"/>
          </a:p>
        </p:txBody>
      </p:sp>
      <p:sp>
        <p:nvSpPr>
          <p:cNvPr id="538" name="texto538"/>
          <p:cNvSpPr txBox="1"/>
          <p:nvPr/>
        </p:nvSpPr>
        <p:spPr>
          <a:xfrm>
            <a:off x="685800" y="4140200"/>
            <a:ext cx="108204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pt-BR" dirty="0" sz="1050">
                <a:solidFill>
                  <a:srgbClr val="F6F3E4">
                    <a:alpha val="78000"/>
                  </a:srgbClr>
                </a:solidFill>
                <a:latin typeface="+mn-lt"/>
                <a:cs typeface="+mn-lt"/>
              </a:rPr>
              <a:t>Base: check-list de avaliação da hospedagem · período de 28/07/2026 – 04/08/2026</a:t>
            </a:r>
            <a:endParaRPr lang="pt-BR"/>
          </a:p>
          <a:p>
            <a:pPr algn="ctr">
              <a:spcBef>
                <a:spcPts val="600"/>
              </a:spcBef>
              <a:buNone/>
            </a:pPr>
            <a:r>
              <a:rPr lang="pt-BR" dirty="0" sz="1050">
                <a:solidFill>
                  <a:srgbClr val="F6F3E4">
                    <a:alpha val="62000"/>
                  </a:srgbClr>
                </a:solidFill>
                <a:latin typeface="+mn-lt"/>
                <a:cs typeface="+mn-lt"/>
              </a:rPr>
              <a:t>Atualizado em 16/09/2026 às 06h05</a:t>
            </a:r>
            <a:endParaRPr lang="pt-BR"/>
          </a:p>
        </p:txBody>
      </p:sp>
      <p:sp>
        <p:nvSpPr>
          <p:cNvPr id="539" name="forma539"/>
          <p:cNvSpPr/>
          <p:nvPr/>
        </p:nvSpPr>
        <p:spPr>
          <a:xfrm>
            <a:off x="0" y="6743700"/>
            <a:ext cx="1748064" cy="114300"/>
          </a:xfrm>
          <a:prstGeom prst="rect">
            <a:avLst/>
          </a:prstGeom>
          <a:solidFill>
            <a:srgbClr val="132A13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0" name="forma540"/>
          <p:cNvSpPr/>
          <p:nvPr/>
        </p:nvSpPr>
        <p:spPr>
          <a:xfrm>
            <a:off x="1741714" y="6743700"/>
            <a:ext cx="1748064" cy="114300"/>
          </a:xfrm>
          <a:prstGeom prst="rect">
            <a:avLst/>
          </a:prstGeom>
          <a:solidFill>
            <a:srgbClr val="31572C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1" name="forma541"/>
          <p:cNvSpPr/>
          <p:nvPr/>
        </p:nvSpPr>
        <p:spPr>
          <a:xfrm>
            <a:off x="3483429" y="6743700"/>
            <a:ext cx="1748064" cy="1143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2" name="forma542"/>
          <p:cNvSpPr/>
          <p:nvPr/>
        </p:nvSpPr>
        <p:spPr>
          <a:xfrm>
            <a:off x="5225143" y="6743700"/>
            <a:ext cx="1748064" cy="1143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3" name="forma543"/>
          <p:cNvSpPr/>
          <p:nvPr/>
        </p:nvSpPr>
        <p:spPr>
          <a:xfrm>
            <a:off x="6966857" y="6743700"/>
            <a:ext cx="1748064" cy="114300"/>
          </a:xfrm>
          <a:prstGeom prst="rect">
            <a:avLst/>
          </a:prstGeom>
          <a:solidFill>
            <a:srgbClr val="ECF39E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4" name="forma544"/>
          <p:cNvSpPr/>
          <p:nvPr/>
        </p:nvSpPr>
        <p:spPr>
          <a:xfrm>
            <a:off x="8708571" y="6743700"/>
            <a:ext cx="1748064" cy="1143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5" name="forma545"/>
          <p:cNvSpPr/>
          <p:nvPr/>
        </p:nvSpPr>
        <p:spPr>
          <a:xfrm>
            <a:off x="10450286" y="6743700"/>
            <a:ext cx="1748064" cy="114300"/>
          </a:xfrm>
          <a:prstGeom prst="rect">
            <a:avLst/>
          </a:prstGeom>
          <a:solidFill>
            <a:srgbClr val="950B09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orma119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" name="texto120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01</a:t>
            </a:r>
            <a:endParaRPr lang="pt-BR"/>
          </a:p>
        </p:txBody>
      </p:sp>
      <p:sp>
        <p:nvSpPr>
          <p:cNvPr id="121" name="texto121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Resumo executivo</a:t>
            </a:r>
            <a:endParaRPr lang="pt-BR"/>
          </a:p>
        </p:txBody>
      </p:sp>
      <p:sp>
        <p:nvSpPr>
          <p:cNvPr id="122" name="forma122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" name="texto123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19 hóspedes responderam ao checklist de avaliação no período de 28/07/2026 – 04/08/2026, cobrindo 16 apartamentos do hotel.</a:t>
            </a:r>
            <a:endParaRPr lang="pt-BR"/>
          </a:p>
        </p:txBody>
      </p:sp>
      <p:sp>
        <p:nvSpPr>
          <p:cNvPr id="124" name="forma124"/>
          <p:cNvSpPr/>
          <p:nvPr/>
        </p:nvSpPr>
        <p:spPr>
          <a:xfrm>
            <a:off x="685800" y="1752600"/>
            <a:ext cx="2552700" cy="1320800"/>
          </a:xfrm>
          <a:prstGeom prst="roundRect">
            <a:avLst>
              <a:gd name="adj" fmla="val 12981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" name="forma125"/>
          <p:cNvSpPr/>
          <p:nvPr/>
        </p:nvSpPr>
        <p:spPr>
          <a:xfrm>
            <a:off x="749300" y="1752600"/>
            <a:ext cx="2489200" cy="1320800"/>
          </a:xfrm>
          <a:prstGeom prst="roundRect">
            <a:avLst>
              <a:gd name="adj" fmla="val 12981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6" name="texto126"/>
          <p:cNvSpPr txBox="1"/>
          <p:nvPr/>
        </p:nvSpPr>
        <p:spPr>
          <a:xfrm>
            <a:off x="965200" y="1930400"/>
            <a:ext cx="2044700" cy="533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3200" b="1">
                <a:solidFill>
                  <a:srgbClr val="4F772D"/>
                </a:solidFill>
                <a:latin typeface="+mn-lt"/>
                <a:cs typeface="+mn-lt"/>
              </a:rPr>
              <a:t>19</a:t>
            </a:r>
            <a:endParaRPr lang="pt-BR"/>
          </a:p>
        </p:txBody>
      </p:sp>
      <p:sp>
        <p:nvSpPr>
          <p:cNvPr id="127" name="texto127"/>
          <p:cNvSpPr txBox="1"/>
          <p:nvPr/>
        </p:nvSpPr>
        <p:spPr>
          <a:xfrm>
            <a:off x="965200" y="2489200"/>
            <a:ext cx="20447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22000"/>
              </a:lnSpc>
              <a:buNone/>
            </a:pPr>
            <a:r>
              <a:rPr lang="pt-BR" dirty="0" sz="950">
                <a:solidFill>
                  <a:srgbClr val="55604F"/>
                </a:solidFill>
                <a:latin typeface="+mn-lt"/>
                <a:cs typeface="+mn-lt"/>
              </a:rPr>
              <a:t>Total de participantes</a:t>
            </a:r>
            <a:endParaRPr lang="pt-BR"/>
          </a:p>
        </p:txBody>
      </p:sp>
      <p:sp>
        <p:nvSpPr>
          <p:cNvPr id="128" name="forma128"/>
          <p:cNvSpPr/>
          <p:nvPr/>
        </p:nvSpPr>
        <p:spPr>
          <a:xfrm>
            <a:off x="3441700" y="1752600"/>
            <a:ext cx="2552700" cy="1320800"/>
          </a:xfrm>
          <a:prstGeom prst="roundRect">
            <a:avLst>
              <a:gd name="adj" fmla="val 12981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" name="forma129"/>
          <p:cNvSpPr/>
          <p:nvPr/>
        </p:nvSpPr>
        <p:spPr>
          <a:xfrm>
            <a:off x="3505200" y="1752600"/>
            <a:ext cx="2489200" cy="1320800"/>
          </a:xfrm>
          <a:prstGeom prst="roundRect">
            <a:avLst>
              <a:gd name="adj" fmla="val 12981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0" name="texto130"/>
          <p:cNvSpPr txBox="1"/>
          <p:nvPr/>
        </p:nvSpPr>
        <p:spPr>
          <a:xfrm>
            <a:off x="3721100" y="1930400"/>
            <a:ext cx="2044700" cy="533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3200" b="1">
                <a:solidFill>
                  <a:srgbClr val="4F772D"/>
                </a:solidFill>
                <a:latin typeface="+mn-lt"/>
                <a:cs typeface="+mn-lt"/>
              </a:rPr>
              <a:t>16</a:t>
            </a:r>
            <a:endParaRPr lang="pt-BR"/>
          </a:p>
        </p:txBody>
      </p:sp>
      <p:sp>
        <p:nvSpPr>
          <p:cNvPr id="131" name="texto131"/>
          <p:cNvSpPr txBox="1"/>
          <p:nvPr/>
        </p:nvSpPr>
        <p:spPr>
          <a:xfrm>
            <a:off x="3721100" y="2489200"/>
            <a:ext cx="20447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22000"/>
              </a:lnSpc>
              <a:buNone/>
            </a:pPr>
            <a:r>
              <a:rPr lang="pt-BR" dirty="0" sz="950">
                <a:solidFill>
                  <a:srgbClr val="55604F"/>
                </a:solidFill>
                <a:latin typeface="+mn-lt"/>
                <a:cs typeface="+mn-lt"/>
              </a:rPr>
              <a:t>Apartamentos avaliados</a:t>
            </a:r>
            <a:endParaRPr lang="pt-BR"/>
          </a:p>
        </p:txBody>
      </p:sp>
      <p:sp>
        <p:nvSpPr>
          <p:cNvPr id="132" name="forma132"/>
          <p:cNvSpPr/>
          <p:nvPr/>
        </p:nvSpPr>
        <p:spPr>
          <a:xfrm>
            <a:off x="6197600" y="1752600"/>
            <a:ext cx="2552700" cy="1320800"/>
          </a:xfrm>
          <a:prstGeom prst="roundRect">
            <a:avLst>
              <a:gd name="adj" fmla="val 12981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3" name="forma133"/>
          <p:cNvSpPr/>
          <p:nvPr/>
        </p:nvSpPr>
        <p:spPr>
          <a:xfrm>
            <a:off x="6261100" y="1752600"/>
            <a:ext cx="2489200" cy="1320800"/>
          </a:xfrm>
          <a:prstGeom prst="roundRect">
            <a:avLst>
              <a:gd name="adj" fmla="val 12981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4" name="texto134"/>
          <p:cNvSpPr txBox="1"/>
          <p:nvPr/>
        </p:nvSpPr>
        <p:spPr>
          <a:xfrm>
            <a:off x="6477000" y="1930400"/>
            <a:ext cx="2044700" cy="533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3200" b="1">
                <a:solidFill>
                  <a:srgbClr val="4F772D"/>
                </a:solidFill>
                <a:latin typeface="+mn-lt"/>
                <a:cs typeface="+mn-lt"/>
              </a:rPr>
              <a:t>84%</a:t>
            </a:r>
            <a:endParaRPr lang="pt-BR"/>
          </a:p>
        </p:txBody>
      </p:sp>
      <p:sp>
        <p:nvSpPr>
          <p:cNvPr id="135" name="texto135"/>
          <p:cNvSpPr txBox="1"/>
          <p:nvPr/>
        </p:nvSpPr>
        <p:spPr>
          <a:xfrm>
            <a:off x="6477000" y="2489200"/>
            <a:ext cx="20447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22000"/>
              </a:lnSpc>
              <a:buNone/>
            </a:pPr>
            <a:r>
              <a:rPr lang="pt-BR" dirty="0" sz="950">
                <a:solidFill>
                  <a:srgbClr val="55604F"/>
                </a:solidFill>
                <a:latin typeface="+mn-lt"/>
                <a:cs typeface="+mn-lt"/>
              </a:rPr>
              <a:t>Experiência geral “Excelente”</a:t>
            </a:r>
            <a:endParaRPr lang="pt-BR"/>
          </a:p>
        </p:txBody>
      </p:sp>
      <p:sp>
        <p:nvSpPr>
          <p:cNvPr id="136" name="forma136"/>
          <p:cNvSpPr/>
          <p:nvPr/>
        </p:nvSpPr>
        <p:spPr>
          <a:xfrm>
            <a:off x="8953500" y="1752600"/>
            <a:ext cx="2552700" cy="1320800"/>
          </a:xfrm>
          <a:prstGeom prst="roundRect">
            <a:avLst>
              <a:gd name="adj" fmla="val 12981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7" name="forma137"/>
          <p:cNvSpPr/>
          <p:nvPr/>
        </p:nvSpPr>
        <p:spPr>
          <a:xfrm>
            <a:off x="9017000" y="1752600"/>
            <a:ext cx="2489200" cy="1320800"/>
          </a:xfrm>
          <a:prstGeom prst="roundRect">
            <a:avLst>
              <a:gd name="adj" fmla="val 12981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8" name="texto138"/>
          <p:cNvSpPr txBox="1"/>
          <p:nvPr/>
        </p:nvSpPr>
        <p:spPr>
          <a:xfrm>
            <a:off x="9232900" y="1930400"/>
            <a:ext cx="2044700" cy="533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3200" b="1">
                <a:solidFill>
                  <a:srgbClr val="4F772D"/>
                </a:solidFill>
                <a:latin typeface="+mn-lt"/>
                <a:cs typeface="+mn-lt"/>
              </a:rPr>
              <a:t>8/20</a:t>
            </a:r>
            <a:endParaRPr lang="pt-BR"/>
          </a:p>
        </p:txBody>
      </p:sp>
      <p:sp>
        <p:nvSpPr>
          <p:cNvPr id="139" name="texto139"/>
          <p:cNvSpPr txBox="1"/>
          <p:nvPr/>
        </p:nvSpPr>
        <p:spPr>
          <a:xfrm>
            <a:off x="9232900" y="2489200"/>
            <a:ext cx="2044700" cy="508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22000"/>
              </a:lnSpc>
              <a:buNone/>
            </a:pPr>
            <a:r>
              <a:rPr lang="pt-BR" dirty="0" sz="950">
                <a:solidFill>
                  <a:srgbClr val="55604F"/>
                </a:solidFill>
                <a:latin typeface="+mn-lt"/>
                <a:cs typeface="+mn-lt"/>
              </a:rPr>
              <a:t>Itens do checklist com 100% de conformidade</a:t>
            </a:r>
            <a:endParaRPr lang="pt-BR"/>
          </a:p>
        </p:txBody>
      </p:sp>
      <p:sp>
        <p:nvSpPr>
          <p:cNvPr id="140" name="forma140"/>
          <p:cNvSpPr/>
          <p:nvPr/>
        </p:nvSpPr>
        <p:spPr>
          <a:xfrm>
            <a:off x="685800" y="3327400"/>
            <a:ext cx="5308600" cy="2463800"/>
          </a:xfrm>
          <a:prstGeom prst="roundRect">
            <a:avLst>
              <a:gd name="adj" fmla="val 6959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1" name="forma141"/>
          <p:cNvSpPr/>
          <p:nvPr/>
        </p:nvSpPr>
        <p:spPr>
          <a:xfrm>
            <a:off x="685800" y="3378200"/>
            <a:ext cx="5308600" cy="2413000"/>
          </a:xfrm>
          <a:prstGeom prst="roundRect">
            <a:avLst>
              <a:gd name="adj" fmla="val 6959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2" name="texto142"/>
          <p:cNvSpPr txBox="1"/>
          <p:nvPr/>
        </p:nvSpPr>
        <p:spPr>
          <a:xfrm>
            <a:off x="990600" y="3556000"/>
            <a:ext cx="4699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300" b="1">
                <a:solidFill>
                  <a:srgbClr val="132A13"/>
                </a:solidFill>
                <a:latin typeface="+mn-lt"/>
                <a:cs typeface="+mn-lt"/>
              </a:rPr>
              <a:t>Destaques positivos</a:t>
            </a:r>
            <a:endParaRPr lang="pt-BR"/>
          </a:p>
        </p:txBody>
      </p:sp>
      <p:sp>
        <p:nvSpPr>
          <p:cNvPr id="143" name="texto143"/>
          <p:cNvSpPr txBox="1"/>
          <p:nvPr/>
        </p:nvSpPr>
        <p:spPr>
          <a:xfrm>
            <a:off x="990600" y="3886200"/>
            <a:ext cx="4699000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65100" indent="-165100">
              <a:lnSpc>
                <a:spcPct val="128000"/>
              </a:lnSpc>
              <a:spcAft>
                <a:spcPts val="900"/>
              </a:spcAft>
              <a:buClr>
                <a:srgbClr val="90A955"/>
              </a:buClr>
              <a:buSzPct val="90000"/>
              <a:buFont typeface="Arial"/>
              <a:buChar char="•"/>
            </a:pP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8 dos 20 itens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 do checklist de infraestrutura tiveram 100% de conformidade.</a:t>
            </a:r>
            <a:endParaRPr lang="pt-BR"/>
          </a:p>
          <a:p>
            <a:pPr marL="165100" indent="-165100">
              <a:lnSpc>
                <a:spcPct val="128000"/>
              </a:lnSpc>
              <a:spcAft>
                <a:spcPts val="900"/>
              </a:spcAft>
              <a:buClr>
                <a:srgbClr val="90A955"/>
              </a:buClr>
              <a:buSzPct val="90000"/>
              <a:buFont typeface="Arial"/>
              <a:buChar char="•"/>
            </a:pP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84% dos hóspedes avaliaram a experiência geral como </a:t>
            </a: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Excelente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.</a:t>
            </a:r>
            <a:endParaRPr lang="pt-BR"/>
          </a:p>
          <a:p>
            <a:pPr marL="165100" indent="-165100">
              <a:lnSpc>
                <a:spcPct val="128000"/>
              </a:lnSpc>
              <a:spcAft>
                <a:spcPts val="900"/>
              </a:spcAft>
              <a:buClr>
                <a:srgbClr val="90A955"/>
              </a:buClr>
              <a:buSzPct val="90000"/>
              <a:buFont typeface="Arial"/>
              <a:buChar char="•"/>
            </a:pP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Conforto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 foi a categoria mais bem avaliada: 16 Excelente · 3 Bom.</a:t>
            </a:r>
            <a:endParaRPr lang="pt-BR"/>
          </a:p>
        </p:txBody>
      </p:sp>
      <p:sp>
        <p:nvSpPr>
          <p:cNvPr id="144" name="forma144"/>
          <p:cNvSpPr/>
          <p:nvPr/>
        </p:nvSpPr>
        <p:spPr>
          <a:xfrm>
            <a:off x="6197600" y="3327400"/>
            <a:ext cx="5308600" cy="2463800"/>
          </a:xfrm>
          <a:prstGeom prst="roundRect">
            <a:avLst>
              <a:gd name="adj" fmla="val 6959"/>
            </a:avLst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5" name="forma145"/>
          <p:cNvSpPr/>
          <p:nvPr/>
        </p:nvSpPr>
        <p:spPr>
          <a:xfrm>
            <a:off x="6197600" y="3378200"/>
            <a:ext cx="5308600" cy="2413000"/>
          </a:xfrm>
          <a:prstGeom prst="roundRect">
            <a:avLst>
              <a:gd name="adj" fmla="val 6959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6" name="texto146"/>
          <p:cNvSpPr txBox="1"/>
          <p:nvPr/>
        </p:nvSpPr>
        <p:spPr>
          <a:xfrm>
            <a:off x="6502400" y="3556000"/>
            <a:ext cx="4699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300" b="1">
                <a:solidFill>
                  <a:srgbClr val="132A13"/>
                </a:solidFill>
                <a:latin typeface="+mn-lt"/>
                <a:cs typeface="+mn-lt"/>
              </a:rPr>
              <a:t>Pontos de atenção</a:t>
            </a:r>
            <a:endParaRPr lang="pt-BR"/>
          </a:p>
        </p:txBody>
      </p:sp>
      <p:sp>
        <p:nvSpPr>
          <p:cNvPr id="147" name="texto147"/>
          <p:cNvSpPr txBox="1"/>
          <p:nvPr/>
        </p:nvSpPr>
        <p:spPr>
          <a:xfrm>
            <a:off x="6502400" y="3886200"/>
            <a:ext cx="4699000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65100" indent="-165100">
              <a:lnSpc>
                <a:spcPct val="128000"/>
              </a:lnSpc>
              <a:spcAft>
                <a:spcPts val="900"/>
              </a:spcAft>
              <a:buClr>
                <a:srgbClr val="B57E10"/>
              </a:buClr>
              <a:buSzPct val="90000"/>
              <a:buFont typeface="Arial"/>
              <a:buChar char="•"/>
            </a:pP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Menor conformidade do checklist: </a:t>
            </a: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Havia amenidades (sabonete, shampoo etc.)?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 (68%) e </a:t>
            </a: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Televisão funcionou normalmente?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 (74%).</a:t>
            </a:r>
            <a:endParaRPr lang="pt-BR"/>
          </a:p>
          <a:p>
            <a:pPr marL="165100" indent="-165100">
              <a:lnSpc>
                <a:spcPct val="128000"/>
              </a:lnSpc>
              <a:spcAft>
                <a:spcPts val="900"/>
              </a:spcAft>
              <a:buClr>
                <a:srgbClr val="B57E10"/>
              </a:buClr>
              <a:buSzPct val="90000"/>
              <a:buFont typeface="Arial"/>
              <a:buChar char="•"/>
            </a:pP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10 de 19 hóspedes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 marcaram ao menos um item como "Não" — 25 ocorrências no total.</a:t>
            </a:r>
            <a:endParaRPr lang="pt-BR"/>
          </a:p>
          <a:p>
            <a:pPr marL="165100" indent="-165100">
              <a:lnSpc>
                <a:spcPct val="128000"/>
              </a:lnSpc>
              <a:spcAft>
                <a:spcPts val="900"/>
              </a:spcAft>
              <a:buClr>
                <a:srgbClr val="B57E10"/>
              </a:buClr>
              <a:buSzPct val="90000"/>
              <a:buFont typeface="Arial"/>
              <a:buChar char="•"/>
            </a:pP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O apartamento </a:t>
            </a:r>
            <a:r>
              <a:rPr lang="pt-BR" dirty="0" sz="1000" b="1">
                <a:solidFill>
                  <a:srgbClr val="21261F"/>
                </a:solidFill>
                <a:latin typeface="+mn-lt"/>
                <a:cs typeface="+mn-lt"/>
              </a:rPr>
              <a:t>208</a:t>
            </a:r>
            <a:r>
              <a:rPr lang="pt-BR" dirty="0" sz="1000">
                <a:solidFill>
                  <a:srgbClr val="55604F"/>
                </a:solidFill>
                <a:latin typeface="+mn-lt"/>
                <a:cs typeface="+mn-lt"/>
              </a:rPr>
              <a:t> concentrou a pior experiência — avaliação Regular ou Ruim em 5 das 6 categorias.</a:t>
            </a:r>
            <a:endParaRPr lang="pt-BR"/>
          </a:p>
        </p:txBody>
      </p:sp>
      <p:sp>
        <p:nvSpPr>
          <p:cNvPr id="148" name="forma148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49" name="imagem1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150" name="texto150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02</a:t>
            </a:r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orma151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2" name="texto152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02</a:t>
            </a:r>
            <a:endParaRPr lang="pt-BR"/>
          </a:p>
        </p:txBody>
      </p:sp>
      <p:sp>
        <p:nvSpPr>
          <p:cNvPr id="153" name="texto153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Checklist de infraestrutura</a:t>
            </a:r>
            <a:endParaRPr lang="pt-BR"/>
          </a:p>
        </p:txBody>
      </p:sp>
      <p:sp>
        <p:nvSpPr>
          <p:cNvPr id="154" name="forma154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5" name="texto155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20 itens de funcionamento e limpeza, respondidos Sim/Não por hóspede — ordenados do menor para o maior índice de conformidade. Barras em âmbar indicam itens abaixo de 90%.</a:t>
            </a:r>
            <a:endParaRPr lang="pt-BR"/>
          </a:p>
        </p:txBody>
      </p:sp>
      <p:sp>
        <p:nvSpPr>
          <p:cNvPr id="156" name="forma156"/>
          <p:cNvSpPr/>
          <p:nvPr/>
        </p:nvSpPr>
        <p:spPr>
          <a:xfrm>
            <a:off x="685800" y="1778000"/>
            <a:ext cx="10820400" cy="4368800"/>
          </a:xfrm>
          <a:prstGeom prst="roundRect">
            <a:avLst>
              <a:gd name="adj" fmla="val 3924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7" name="texto157"/>
          <p:cNvSpPr txBox="1"/>
          <p:nvPr/>
        </p:nvSpPr>
        <p:spPr>
          <a:xfrm>
            <a:off x="1016000" y="20066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Havia amenidades (sabonete, shampoo etc.)?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158" name="forma158"/>
          <p:cNvSpPr/>
          <p:nvPr/>
        </p:nvSpPr>
        <p:spPr>
          <a:xfrm>
            <a:off x="4597400" y="21272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9" name="forma159"/>
          <p:cNvSpPr/>
          <p:nvPr/>
        </p:nvSpPr>
        <p:spPr>
          <a:xfrm>
            <a:off x="4597400" y="2127250"/>
            <a:ext cx="3678936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57E10"/>
              </a:gs>
              <a:gs pos="100000">
                <a:srgbClr val="FFAE02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0" name="texto160"/>
          <p:cNvSpPr txBox="1"/>
          <p:nvPr/>
        </p:nvSpPr>
        <p:spPr>
          <a:xfrm>
            <a:off x="10185400" y="20066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B57E10"/>
                </a:solidFill>
                <a:latin typeface="+mn-lt"/>
                <a:cs typeface="+mn-lt"/>
              </a:rPr>
              <a:t>68%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13/19</a:t>
            </a:r>
            <a:endParaRPr lang="pt-BR"/>
          </a:p>
        </p:txBody>
      </p:sp>
      <p:sp>
        <p:nvSpPr>
          <p:cNvPr id="161" name="texto161"/>
          <p:cNvSpPr txBox="1"/>
          <p:nvPr/>
        </p:nvSpPr>
        <p:spPr>
          <a:xfrm>
            <a:off x="1016000" y="24066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Televisão funcionou normalmente?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162" name="forma162"/>
          <p:cNvSpPr/>
          <p:nvPr/>
        </p:nvSpPr>
        <p:spPr>
          <a:xfrm>
            <a:off x="4597400" y="25273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3" name="forma163"/>
          <p:cNvSpPr/>
          <p:nvPr/>
        </p:nvSpPr>
        <p:spPr>
          <a:xfrm>
            <a:off x="4597400" y="2527300"/>
            <a:ext cx="4003548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57E10"/>
              </a:gs>
              <a:gs pos="100000">
                <a:srgbClr val="FFAE02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4" name="texto164"/>
          <p:cNvSpPr txBox="1"/>
          <p:nvPr/>
        </p:nvSpPr>
        <p:spPr>
          <a:xfrm>
            <a:off x="10185400" y="24066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B57E10"/>
                </a:solidFill>
                <a:latin typeface="+mn-lt"/>
                <a:cs typeface="+mn-lt"/>
              </a:rPr>
              <a:t>74%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14/19</a:t>
            </a:r>
            <a:endParaRPr lang="pt-BR"/>
          </a:p>
        </p:txBody>
      </p:sp>
      <p:sp>
        <p:nvSpPr>
          <p:cNvPr id="165" name="texto165"/>
          <p:cNvSpPr txBox="1"/>
          <p:nvPr/>
        </p:nvSpPr>
        <p:spPr>
          <a:xfrm>
            <a:off x="1016000" y="28067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Ar-condicionado funcionou corretamente?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166" name="forma166"/>
          <p:cNvSpPr/>
          <p:nvPr/>
        </p:nvSpPr>
        <p:spPr>
          <a:xfrm>
            <a:off x="4597400" y="29273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7" name="forma167"/>
          <p:cNvSpPr/>
          <p:nvPr/>
        </p:nvSpPr>
        <p:spPr>
          <a:xfrm>
            <a:off x="4597400" y="2927350"/>
            <a:ext cx="4815078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57E10"/>
              </a:gs>
              <a:gs pos="100000">
                <a:srgbClr val="FFAE02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68" name="texto168"/>
          <p:cNvSpPr txBox="1"/>
          <p:nvPr/>
        </p:nvSpPr>
        <p:spPr>
          <a:xfrm>
            <a:off x="10185400" y="28067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B57E10"/>
                </a:solidFill>
                <a:latin typeface="+mn-lt"/>
                <a:cs typeface="+mn-lt"/>
              </a:rPr>
              <a:t>89%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17/19</a:t>
            </a:r>
            <a:endParaRPr lang="pt-BR"/>
          </a:p>
        </p:txBody>
      </p:sp>
      <p:sp>
        <p:nvSpPr>
          <p:cNvPr id="169" name="texto169"/>
          <p:cNvSpPr txBox="1"/>
          <p:nvPr/>
        </p:nvSpPr>
        <p:spPr>
          <a:xfrm>
            <a:off x="1016000" y="32067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Havia papel higiênico suficiente?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170" name="forma170"/>
          <p:cNvSpPr/>
          <p:nvPr/>
        </p:nvSpPr>
        <p:spPr>
          <a:xfrm>
            <a:off x="4597400" y="33274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1" name="forma171"/>
          <p:cNvSpPr/>
          <p:nvPr/>
        </p:nvSpPr>
        <p:spPr>
          <a:xfrm>
            <a:off x="4597400" y="3327400"/>
            <a:ext cx="4815078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57E10"/>
              </a:gs>
              <a:gs pos="100000">
                <a:srgbClr val="FFAE02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2" name="texto172"/>
          <p:cNvSpPr txBox="1"/>
          <p:nvPr/>
        </p:nvSpPr>
        <p:spPr>
          <a:xfrm>
            <a:off x="10185400" y="32067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B57E10"/>
                </a:solidFill>
                <a:latin typeface="+mn-lt"/>
                <a:cs typeface="+mn-lt"/>
              </a:rPr>
              <a:t>89%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17/19</a:t>
            </a:r>
            <a:endParaRPr lang="pt-BR"/>
          </a:p>
        </p:txBody>
      </p:sp>
      <p:sp>
        <p:nvSpPr>
          <p:cNvPr id="173" name="texto173"/>
          <p:cNvSpPr txBox="1"/>
          <p:nvPr/>
        </p:nvSpPr>
        <p:spPr>
          <a:xfrm>
            <a:off x="1016000" y="36068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Porta do banheiro abriu e fechou normalmente?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174" name="forma174"/>
          <p:cNvSpPr/>
          <p:nvPr/>
        </p:nvSpPr>
        <p:spPr>
          <a:xfrm>
            <a:off x="4597400" y="37274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5" name="forma175"/>
          <p:cNvSpPr/>
          <p:nvPr/>
        </p:nvSpPr>
        <p:spPr>
          <a:xfrm>
            <a:off x="4597400" y="3727450"/>
            <a:ext cx="4815078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57E10"/>
              </a:gs>
              <a:gs pos="100000">
                <a:srgbClr val="FFAE02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6" name="texto176"/>
          <p:cNvSpPr txBox="1"/>
          <p:nvPr/>
        </p:nvSpPr>
        <p:spPr>
          <a:xfrm>
            <a:off x="10185400" y="36068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B57E10"/>
                </a:solidFill>
                <a:latin typeface="+mn-lt"/>
                <a:cs typeface="+mn-lt"/>
              </a:rPr>
              <a:t>89%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17/19</a:t>
            </a:r>
            <a:endParaRPr lang="pt-BR"/>
          </a:p>
        </p:txBody>
      </p:sp>
      <p:sp>
        <p:nvSpPr>
          <p:cNvPr id="177" name="texto177"/>
          <p:cNvSpPr txBox="1"/>
          <p:nvPr/>
        </p:nvSpPr>
        <p:spPr>
          <a:xfrm>
            <a:off x="1016000" y="40068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Quarto estava limpo na chegada?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178" name="forma178"/>
          <p:cNvSpPr/>
          <p:nvPr/>
        </p:nvSpPr>
        <p:spPr>
          <a:xfrm>
            <a:off x="4597400" y="41275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9" name="forma179"/>
          <p:cNvSpPr/>
          <p:nvPr/>
        </p:nvSpPr>
        <p:spPr>
          <a:xfrm>
            <a:off x="4597400" y="4127500"/>
            <a:ext cx="4815078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57E10"/>
              </a:gs>
              <a:gs pos="100000">
                <a:srgbClr val="FFAE02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0" name="texto180"/>
          <p:cNvSpPr txBox="1"/>
          <p:nvPr/>
        </p:nvSpPr>
        <p:spPr>
          <a:xfrm>
            <a:off x="10185400" y="40068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B57E10"/>
                </a:solidFill>
                <a:latin typeface="+mn-lt"/>
                <a:cs typeface="+mn-lt"/>
              </a:rPr>
              <a:t>89%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17/19</a:t>
            </a:r>
            <a:endParaRPr lang="pt-BR"/>
          </a:p>
        </p:txBody>
      </p:sp>
      <p:sp>
        <p:nvSpPr>
          <p:cNvPr id="181" name="texto181"/>
          <p:cNvSpPr txBox="1"/>
          <p:nvPr/>
        </p:nvSpPr>
        <p:spPr>
          <a:xfrm>
            <a:off x="1016000" y="44069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Banheiro estava limpo?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182" name="forma182"/>
          <p:cNvSpPr/>
          <p:nvPr/>
        </p:nvSpPr>
        <p:spPr>
          <a:xfrm>
            <a:off x="4597400" y="45275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3" name="forma183"/>
          <p:cNvSpPr/>
          <p:nvPr/>
        </p:nvSpPr>
        <p:spPr>
          <a:xfrm>
            <a:off x="4597400" y="4527550"/>
            <a:ext cx="513969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4" name="texto184"/>
          <p:cNvSpPr txBox="1"/>
          <p:nvPr/>
        </p:nvSpPr>
        <p:spPr>
          <a:xfrm>
            <a:off x="10185400" y="44069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95%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18/19</a:t>
            </a:r>
            <a:endParaRPr lang="pt-BR"/>
          </a:p>
        </p:txBody>
      </p:sp>
      <p:sp>
        <p:nvSpPr>
          <p:cNvPr id="185" name="texto185"/>
          <p:cNvSpPr txBox="1"/>
          <p:nvPr/>
        </p:nvSpPr>
        <p:spPr>
          <a:xfrm>
            <a:off x="1016000" y="48069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Cama estava confortável?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186" name="forma186"/>
          <p:cNvSpPr/>
          <p:nvPr/>
        </p:nvSpPr>
        <p:spPr>
          <a:xfrm>
            <a:off x="4597400" y="49276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7" name="forma187"/>
          <p:cNvSpPr/>
          <p:nvPr/>
        </p:nvSpPr>
        <p:spPr>
          <a:xfrm>
            <a:off x="4597400" y="4927600"/>
            <a:ext cx="513969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8" name="texto188"/>
          <p:cNvSpPr txBox="1"/>
          <p:nvPr/>
        </p:nvSpPr>
        <p:spPr>
          <a:xfrm>
            <a:off x="10185400" y="48069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95%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18/19</a:t>
            </a:r>
            <a:endParaRPr lang="pt-BR"/>
          </a:p>
        </p:txBody>
      </p:sp>
      <p:sp>
        <p:nvSpPr>
          <p:cNvPr id="189" name="texto189"/>
          <p:cNvSpPr txBox="1"/>
          <p:nvPr/>
        </p:nvSpPr>
        <p:spPr>
          <a:xfrm>
            <a:off x="1016000" y="52070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Chuveiro funcionou normalmente?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190" name="forma190"/>
          <p:cNvSpPr/>
          <p:nvPr/>
        </p:nvSpPr>
        <p:spPr>
          <a:xfrm>
            <a:off x="4597400" y="53276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1" name="forma191"/>
          <p:cNvSpPr/>
          <p:nvPr/>
        </p:nvSpPr>
        <p:spPr>
          <a:xfrm>
            <a:off x="4597400" y="5327650"/>
            <a:ext cx="513969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2" name="texto192"/>
          <p:cNvSpPr txBox="1"/>
          <p:nvPr/>
        </p:nvSpPr>
        <p:spPr>
          <a:xfrm>
            <a:off x="10185400" y="52070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95%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18/19</a:t>
            </a:r>
            <a:endParaRPr lang="pt-BR"/>
          </a:p>
        </p:txBody>
      </p:sp>
      <p:sp>
        <p:nvSpPr>
          <p:cNvPr id="193" name="texto193"/>
          <p:cNvSpPr txBox="1"/>
          <p:nvPr/>
        </p:nvSpPr>
        <p:spPr>
          <a:xfrm>
            <a:off x="1016000" y="56070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Enxoval estava limpo e em boas condições?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194" name="forma194"/>
          <p:cNvSpPr/>
          <p:nvPr/>
        </p:nvSpPr>
        <p:spPr>
          <a:xfrm>
            <a:off x="4597400" y="57277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5" name="forma195"/>
          <p:cNvSpPr/>
          <p:nvPr/>
        </p:nvSpPr>
        <p:spPr>
          <a:xfrm>
            <a:off x="4597400" y="5727700"/>
            <a:ext cx="513969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6" name="texto196"/>
          <p:cNvSpPr txBox="1"/>
          <p:nvPr/>
        </p:nvSpPr>
        <p:spPr>
          <a:xfrm>
            <a:off x="10185400" y="56070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95%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18/19</a:t>
            </a:r>
            <a:endParaRPr lang="pt-BR"/>
          </a:p>
        </p:txBody>
      </p:sp>
      <p:sp>
        <p:nvSpPr>
          <p:cNvPr id="197" name="forma197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98" name="imagem19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199" name="texto199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03</a:t>
            </a:r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forma200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1" name="texto201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02</a:t>
            </a:r>
            <a:endParaRPr lang="pt-BR"/>
          </a:p>
        </p:txBody>
      </p:sp>
      <p:sp>
        <p:nvSpPr>
          <p:cNvPr id="202" name="texto202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Checklist de infraestrutura</a:t>
            </a:r>
            <a:endParaRPr lang="pt-BR"/>
          </a:p>
        </p:txBody>
      </p:sp>
      <p:sp>
        <p:nvSpPr>
          <p:cNvPr id="203" name="forma203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4" name="texto204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Continuação — itens 11 a 20 de 20, do menor para o maior índice de conformidade.</a:t>
            </a:r>
            <a:endParaRPr lang="pt-BR"/>
          </a:p>
        </p:txBody>
      </p:sp>
      <p:sp>
        <p:nvSpPr>
          <p:cNvPr id="205" name="forma205"/>
          <p:cNvSpPr/>
          <p:nvPr/>
        </p:nvSpPr>
        <p:spPr>
          <a:xfrm>
            <a:off x="685800" y="1778000"/>
            <a:ext cx="10820400" cy="4368800"/>
          </a:xfrm>
          <a:prstGeom prst="roundRect">
            <a:avLst>
              <a:gd name="adj" fmla="val 3924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6" name="texto206"/>
          <p:cNvSpPr txBox="1"/>
          <p:nvPr/>
        </p:nvSpPr>
        <p:spPr>
          <a:xfrm>
            <a:off x="1016000" y="20066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Frigobar funcionou corretamente?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207" name="forma207"/>
          <p:cNvSpPr/>
          <p:nvPr/>
        </p:nvSpPr>
        <p:spPr>
          <a:xfrm>
            <a:off x="4597400" y="21272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8" name="forma208"/>
          <p:cNvSpPr/>
          <p:nvPr/>
        </p:nvSpPr>
        <p:spPr>
          <a:xfrm>
            <a:off x="4597400" y="2127250"/>
            <a:ext cx="513969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9" name="texto209"/>
          <p:cNvSpPr txBox="1"/>
          <p:nvPr/>
        </p:nvSpPr>
        <p:spPr>
          <a:xfrm>
            <a:off x="10185400" y="20066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95%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18/19</a:t>
            </a:r>
            <a:endParaRPr lang="pt-BR"/>
          </a:p>
        </p:txBody>
      </p:sp>
      <p:sp>
        <p:nvSpPr>
          <p:cNvPr id="210" name="texto210"/>
          <p:cNvSpPr txBox="1"/>
          <p:nvPr/>
        </p:nvSpPr>
        <p:spPr>
          <a:xfrm>
            <a:off x="1016000" y="24066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Água apresentou temperatura adequada?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211" name="forma211"/>
          <p:cNvSpPr/>
          <p:nvPr/>
        </p:nvSpPr>
        <p:spPr>
          <a:xfrm>
            <a:off x="4597400" y="25273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2" name="forma212"/>
          <p:cNvSpPr/>
          <p:nvPr/>
        </p:nvSpPr>
        <p:spPr>
          <a:xfrm>
            <a:off x="4597400" y="2527300"/>
            <a:ext cx="513969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3" name="texto213"/>
          <p:cNvSpPr txBox="1"/>
          <p:nvPr/>
        </p:nvSpPr>
        <p:spPr>
          <a:xfrm>
            <a:off x="10185400" y="24066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95%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18/19</a:t>
            </a:r>
            <a:endParaRPr lang="pt-BR"/>
          </a:p>
        </p:txBody>
      </p:sp>
      <p:sp>
        <p:nvSpPr>
          <p:cNvPr id="214" name="texto214"/>
          <p:cNvSpPr txBox="1"/>
          <p:nvPr/>
        </p:nvSpPr>
        <p:spPr>
          <a:xfrm>
            <a:off x="1016000" y="28067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Cartão de acesso funcionou corretamente?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ACESSO AO APARTAMENTO</a:t>
            </a:r>
            <a:endParaRPr lang="pt-BR"/>
          </a:p>
        </p:txBody>
      </p:sp>
      <p:sp>
        <p:nvSpPr>
          <p:cNvPr id="215" name="forma215"/>
          <p:cNvSpPr/>
          <p:nvPr/>
        </p:nvSpPr>
        <p:spPr>
          <a:xfrm>
            <a:off x="4597400" y="29273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6" name="forma216"/>
          <p:cNvSpPr/>
          <p:nvPr/>
        </p:nvSpPr>
        <p:spPr>
          <a:xfrm>
            <a:off x="4597400" y="292735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7" name="texto217"/>
          <p:cNvSpPr txBox="1"/>
          <p:nvPr/>
        </p:nvSpPr>
        <p:spPr>
          <a:xfrm>
            <a:off x="10185400" y="28067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18" name="texto218"/>
          <p:cNvSpPr txBox="1"/>
          <p:nvPr/>
        </p:nvSpPr>
        <p:spPr>
          <a:xfrm>
            <a:off x="1016000" y="32067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Chuveirinho higiênico funcionou?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219" name="forma219"/>
          <p:cNvSpPr/>
          <p:nvPr/>
        </p:nvSpPr>
        <p:spPr>
          <a:xfrm>
            <a:off x="4597400" y="33274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0" name="forma220"/>
          <p:cNvSpPr/>
          <p:nvPr/>
        </p:nvSpPr>
        <p:spPr>
          <a:xfrm>
            <a:off x="4597400" y="332740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1" name="texto221"/>
          <p:cNvSpPr txBox="1"/>
          <p:nvPr/>
        </p:nvSpPr>
        <p:spPr>
          <a:xfrm>
            <a:off x="10185400" y="32067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17/17</a:t>
            </a:r>
            <a:endParaRPr lang="pt-BR"/>
          </a:p>
        </p:txBody>
      </p:sp>
      <p:sp>
        <p:nvSpPr>
          <p:cNvPr id="222" name="texto222"/>
          <p:cNvSpPr txBox="1"/>
          <p:nvPr/>
        </p:nvSpPr>
        <p:spPr>
          <a:xfrm>
            <a:off x="1016000" y="36068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Descarga funcionou corretamente?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223" name="forma223"/>
          <p:cNvSpPr/>
          <p:nvPr/>
        </p:nvSpPr>
        <p:spPr>
          <a:xfrm>
            <a:off x="4597400" y="37274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4" name="forma224"/>
          <p:cNvSpPr/>
          <p:nvPr/>
        </p:nvSpPr>
        <p:spPr>
          <a:xfrm>
            <a:off x="4597400" y="372745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5" name="texto225"/>
          <p:cNvSpPr txBox="1"/>
          <p:nvPr/>
        </p:nvSpPr>
        <p:spPr>
          <a:xfrm>
            <a:off x="10185400" y="36068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26" name="texto226"/>
          <p:cNvSpPr txBox="1"/>
          <p:nvPr/>
        </p:nvSpPr>
        <p:spPr>
          <a:xfrm>
            <a:off x="1016000" y="40068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Fechadura funcionou normalmente?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ACESSO AO APARTAMENTO</a:t>
            </a:r>
            <a:endParaRPr lang="pt-BR"/>
          </a:p>
        </p:txBody>
      </p:sp>
      <p:sp>
        <p:nvSpPr>
          <p:cNvPr id="227" name="forma227"/>
          <p:cNvSpPr/>
          <p:nvPr/>
        </p:nvSpPr>
        <p:spPr>
          <a:xfrm>
            <a:off x="4597400" y="41275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8" name="forma228"/>
          <p:cNvSpPr/>
          <p:nvPr/>
        </p:nvSpPr>
        <p:spPr>
          <a:xfrm>
            <a:off x="4597400" y="412750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9" name="texto229"/>
          <p:cNvSpPr txBox="1"/>
          <p:nvPr/>
        </p:nvSpPr>
        <p:spPr>
          <a:xfrm>
            <a:off x="10185400" y="40068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30" name="texto230"/>
          <p:cNvSpPr txBox="1"/>
          <p:nvPr/>
        </p:nvSpPr>
        <p:spPr>
          <a:xfrm>
            <a:off x="1016000" y="44069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Iluminação do quarto estava funcionando?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231" name="forma231"/>
          <p:cNvSpPr/>
          <p:nvPr/>
        </p:nvSpPr>
        <p:spPr>
          <a:xfrm>
            <a:off x="4597400" y="45275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2" name="forma232"/>
          <p:cNvSpPr/>
          <p:nvPr/>
        </p:nvSpPr>
        <p:spPr>
          <a:xfrm>
            <a:off x="4597400" y="452755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3" name="texto233"/>
          <p:cNvSpPr txBox="1"/>
          <p:nvPr/>
        </p:nvSpPr>
        <p:spPr>
          <a:xfrm>
            <a:off x="10185400" y="44069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34" name="texto234"/>
          <p:cNvSpPr txBox="1"/>
          <p:nvPr/>
        </p:nvSpPr>
        <p:spPr>
          <a:xfrm>
            <a:off x="1016000" y="48069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Porta abriu e fechou com facilidade?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ACESSO AO APARTAMENTO</a:t>
            </a:r>
            <a:endParaRPr lang="pt-BR"/>
          </a:p>
        </p:txBody>
      </p:sp>
      <p:sp>
        <p:nvSpPr>
          <p:cNvPr id="235" name="forma235"/>
          <p:cNvSpPr/>
          <p:nvPr/>
        </p:nvSpPr>
        <p:spPr>
          <a:xfrm>
            <a:off x="4597400" y="49276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6" name="forma236"/>
          <p:cNvSpPr/>
          <p:nvPr/>
        </p:nvSpPr>
        <p:spPr>
          <a:xfrm>
            <a:off x="4597400" y="492760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7" name="texto237"/>
          <p:cNvSpPr txBox="1"/>
          <p:nvPr/>
        </p:nvSpPr>
        <p:spPr>
          <a:xfrm>
            <a:off x="10185400" y="48069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38" name="texto238"/>
          <p:cNvSpPr txBox="1"/>
          <p:nvPr/>
        </p:nvSpPr>
        <p:spPr>
          <a:xfrm>
            <a:off x="1016000" y="520700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Todas as tomadas estavam funcionando?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QUARTO</a:t>
            </a:r>
            <a:endParaRPr lang="pt-BR"/>
          </a:p>
        </p:txBody>
      </p:sp>
      <p:sp>
        <p:nvSpPr>
          <p:cNvPr id="239" name="forma239"/>
          <p:cNvSpPr/>
          <p:nvPr/>
        </p:nvSpPr>
        <p:spPr>
          <a:xfrm>
            <a:off x="4597400" y="532765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0" name="forma240"/>
          <p:cNvSpPr/>
          <p:nvPr/>
        </p:nvSpPr>
        <p:spPr>
          <a:xfrm>
            <a:off x="4597400" y="532765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1" name="texto241"/>
          <p:cNvSpPr txBox="1"/>
          <p:nvPr/>
        </p:nvSpPr>
        <p:spPr>
          <a:xfrm>
            <a:off x="10185400" y="520700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42" name="texto242"/>
          <p:cNvSpPr txBox="1"/>
          <p:nvPr/>
        </p:nvSpPr>
        <p:spPr>
          <a:xfrm>
            <a:off x="1016000" y="5607050"/>
            <a:ext cx="3403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lnSpc>
                <a:spcPct val="112000"/>
              </a:lnSpc>
              <a:buNone/>
            </a:pPr>
            <a:r>
              <a:rPr lang="pt-BR" dirty="0" sz="950">
                <a:solidFill>
                  <a:srgbClr val="21261F"/>
                </a:solidFill>
                <a:latin typeface="+mn-lt"/>
                <a:cs typeface="+mn-lt"/>
              </a:rPr>
              <a:t>Torneira funcionou corretamente?</a:t>
            </a:r>
            <a:endParaRPr lang="pt-BR"/>
          </a:p>
          <a:p>
            <a:pPr>
              <a:buNone/>
            </a:pPr>
            <a:r>
              <a:rPr lang="pt-BR" dirty="0" sz="700" spc="70">
                <a:solidFill>
                  <a:srgbClr val="55604F"/>
                </a:solidFill>
                <a:latin typeface="+mn-lt"/>
                <a:cs typeface="+mn-lt"/>
              </a:rPr>
              <a:t>BANHEIRO</a:t>
            </a:r>
            <a:endParaRPr lang="pt-BR"/>
          </a:p>
        </p:txBody>
      </p:sp>
      <p:sp>
        <p:nvSpPr>
          <p:cNvPr id="243" name="forma243"/>
          <p:cNvSpPr/>
          <p:nvPr/>
        </p:nvSpPr>
        <p:spPr>
          <a:xfrm>
            <a:off x="4597400" y="5727700"/>
            <a:ext cx="5410200" cy="1397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4" name="forma244"/>
          <p:cNvSpPr/>
          <p:nvPr/>
        </p:nvSpPr>
        <p:spPr>
          <a:xfrm>
            <a:off x="4597400" y="5727700"/>
            <a:ext cx="5410200" cy="1397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F772D"/>
              </a:gs>
              <a:gs pos="100000">
                <a:srgbClr val="90A955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5" name="texto245"/>
          <p:cNvSpPr txBox="1"/>
          <p:nvPr/>
        </p:nvSpPr>
        <p:spPr>
          <a:xfrm>
            <a:off x="10185400" y="5607050"/>
            <a:ext cx="990600" cy="381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buNone/>
            </a:pPr>
            <a:r>
              <a:rPr lang="pt-BR" dirty="0" sz="1050" b="1">
                <a:solidFill>
                  <a:srgbClr val="31572C"/>
                </a:solidFill>
                <a:latin typeface="+mn-lt"/>
                <a:cs typeface="+mn-lt"/>
              </a:rPr>
              <a:t>100%</a:t>
            </a:r>
            <a:endParaRPr lang="pt-BR"/>
          </a:p>
          <a:p>
            <a:pPr algn="r">
              <a:buNone/>
            </a:pPr>
            <a:r>
              <a:rPr lang="pt-BR" dirty="0" sz="750">
                <a:solidFill>
                  <a:srgbClr val="55604F"/>
                </a:solidFill>
                <a:latin typeface="+mn-lt"/>
                <a:cs typeface="+mn-lt"/>
              </a:rPr>
              <a:t>19/19</a:t>
            </a:r>
            <a:endParaRPr lang="pt-BR"/>
          </a:p>
        </p:txBody>
      </p:sp>
      <p:sp>
        <p:nvSpPr>
          <p:cNvPr id="246" name="forma246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247" name="imagem2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248" name="texto248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04</a:t>
            </a:r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forma249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0" name="texto250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03</a:t>
            </a:r>
            <a:endParaRPr lang="pt-BR"/>
          </a:p>
        </p:txBody>
      </p:sp>
      <p:sp>
        <p:nvSpPr>
          <p:cNvPr id="251" name="texto251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Avaliação por categoria</a:t>
            </a:r>
            <a:endParaRPr lang="pt-BR"/>
          </a:p>
        </p:txBody>
      </p:sp>
      <p:sp>
        <p:nvSpPr>
          <p:cNvPr id="252" name="forma252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3" name="texto253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Classificação subjetiva declarada por cada hóspede. A barra mostra a composição das respostas em cada categoria.</a:t>
            </a:r>
            <a:endParaRPr lang="pt-BR"/>
          </a:p>
        </p:txBody>
      </p:sp>
      <p:sp>
        <p:nvSpPr>
          <p:cNvPr id="254" name="forma254"/>
          <p:cNvSpPr/>
          <p:nvPr/>
        </p:nvSpPr>
        <p:spPr>
          <a:xfrm>
            <a:off x="685800" y="1778000"/>
            <a:ext cx="10820400" cy="4368800"/>
          </a:xfrm>
          <a:prstGeom prst="roundRect">
            <a:avLst>
              <a:gd name="adj" fmla="val 3924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5" name="texto255"/>
          <p:cNvSpPr txBox="1"/>
          <p:nvPr/>
        </p:nvSpPr>
        <p:spPr>
          <a:xfrm>
            <a:off x="1016000" y="2006600"/>
            <a:ext cx="5334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150" b="1">
                <a:solidFill>
                  <a:srgbClr val="132A13"/>
                </a:solidFill>
                <a:latin typeface="+mn-lt"/>
                <a:cs typeface="+mn-lt"/>
              </a:rPr>
              <a:t>Limpeza</a:t>
            </a:r>
            <a:endParaRPr lang="pt-BR"/>
          </a:p>
        </p:txBody>
      </p:sp>
      <p:sp>
        <p:nvSpPr>
          <p:cNvPr id="256" name="texto256"/>
          <p:cNvSpPr txBox="1"/>
          <p:nvPr/>
        </p:nvSpPr>
        <p:spPr>
          <a:xfrm>
            <a:off x="6350000" y="2006600"/>
            <a:ext cx="482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13 Excelente  ·  5 Bom  ·  1 Regular</a:t>
            </a:r>
            <a:endParaRPr lang="pt-BR"/>
          </a:p>
        </p:txBody>
      </p:sp>
      <p:sp>
        <p:nvSpPr>
          <p:cNvPr id="257" name="forma257"/>
          <p:cNvSpPr/>
          <p:nvPr/>
        </p:nvSpPr>
        <p:spPr>
          <a:xfrm>
            <a:off x="1016000" y="2273300"/>
            <a:ext cx="10160000" cy="1524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8" name="forma258"/>
          <p:cNvSpPr/>
          <p:nvPr/>
        </p:nvSpPr>
        <p:spPr>
          <a:xfrm>
            <a:off x="1016000" y="2273300"/>
            <a:ext cx="6956659" cy="1524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9" name="forma259"/>
          <p:cNvSpPr/>
          <p:nvPr/>
        </p:nvSpPr>
        <p:spPr>
          <a:xfrm>
            <a:off x="7967579" y="2273300"/>
            <a:ext cx="2678764" cy="1524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0" name="forma260"/>
          <p:cNvSpPr/>
          <p:nvPr/>
        </p:nvSpPr>
        <p:spPr>
          <a:xfrm>
            <a:off x="10641263" y="2273300"/>
            <a:ext cx="539817" cy="1524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1" name="texto261"/>
          <p:cNvSpPr txBox="1"/>
          <p:nvPr/>
        </p:nvSpPr>
        <p:spPr>
          <a:xfrm>
            <a:off x="1016000" y="2590800"/>
            <a:ext cx="5334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150" b="1">
                <a:solidFill>
                  <a:srgbClr val="132A13"/>
                </a:solidFill>
                <a:latin typeface="+mn-lt"/>
                <a:cs typeface="+mn-lt"/>
              </a:rPr>
              <a:t>Conforto</a:t>
            </a:r>
            <a:endParaRPr lang="pt-BR"/>
          </a:p>
        </p:txBody>
      </p:sp>
      <p:sp>
        <p:nvSpPr>
          <p:cNvPr id="262" name="texto262"/>
          <p:cNvSpPr txBox="1"/>
          <p:nvPr/>
        </p:nvSpPr>
        <p:spPr>
          <a:xfrm>
            <a:off x="6350000" y="2590800"/>
            <a:ext cx="482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16 Excelente  ·  3 Bom</a:t>
            </a:r>
            <a:endParaRPr lang="pt-BR"/>
          </a:p>
        </p:txBody>
      </p:sp>
      <p:sp>
        <p:nvSpPr>
          <p:cNvPr id="263" name="forma263"/>
          <p:cNvSpPr/>
          <p:nvPr/>
        </p:nvSpPr>
        <p:spPr>
          <a:xfrm>
            <a:off x="1016000" y="2857500"/>
            <a:ext cx="10160000" cy="1524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4" name="forma264"/>
          <p:cNvSpPr/>
          <p:nvPr/>
        </p:nvSpPr>
        <p:spPr>
          <a:xfrm>
            <a:off x="1016000" y="2857500"/>
            <a:ext cx="8560869" cy="1524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5" name="forma265"/>
          <p:cNvSpPr/>
          <p:nvPr/>
        </p:nvSpPr>
        <p:spPr>
          <a:xfrm>
            <a:off x="9571789" y="2857500"/>
            <a:ext cx="1609291" cy="1524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6" name="texto266"/>
          <p:cNvSpPr txBox="1"/>
          <p:nvPr/>
        </p:nvSpPr>
        <p:spPr>
          <a:xfrm>
            <a:off x="1016000" y="3175000"/>
            <a:ext cx="5334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150" b="1">
                <a:solidFill>
                  <a:srgbClr val="132A13"/>
                </a:solidFill>
                <a:latin typeface="+mn-lt"/>
                <a:cs typeface="+mn-lt"/>
              </a:rPr>
              <a:t>Funcionamento dos equipamentos</a:t>
            </a:r>
            <a:endParaRPr lang="pt-BR"/>
          </a:p>
        </p:txBody>
      </p:sp>
      <p:sp>
        <p:nvSpPr>
          <p:cNvPr id="267" name="texto267"/>
          <p:cNvSpPr txBox="1"/>
          <p:nvPr/>
        </p:nvSpPr>
        <p:spPr>
          <a:xfrm>
            <a:off x="6350000" y="3175000"/>
            <a:ext cx="482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16 Excelente  ·  1 Bom  ·  2 Regular</a:t>
            </a:r>
            <a:endParaRPr lang="pt-BR"/>
          </a:p>
        </p:txBody>
      </p:sp>
      <p:sp>
        <p:nvSpPr>
          <p:cNvPr id="268" name="forma268"/>
          <p:cNvSpPr/>
          <p:nvPr/>
        </p:nvSpPr>
        <p:spPr>
          <a:xfrm>
            <a:off x="1016000" y="3441700"/>
            <a:ext cx="10160000" cy="1524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9" name="forma269"/>
          <p:cNvSpPr/>
          <p:nvPr/>
        </p:nvSpPr>
        <p:spPr>
          <a:xfrm>
            <a:off x="1016000" y="3441700"/>
            <a:ext cx="8560869" cy="1524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0" name="forma270"/>
          <p:cNvSpPr/>
          <p:nvPr/>
        </p:nvSpPr>
        <p:spPr>
          <a:xfrm>
            <a:off x="9571789" y="3441700"/>
            <a:ext cx="539817" cy="1524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1" name="forma271"/>
          <p:cNvSpPr/>
          <p:nvPr/>
        </p:nvSpPr>
        <p:spPr>
          <a:xfrm>
            <a:off x="10106526" y="3441700"/>
            <a:ext cx="1074554" cy="1524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2" name="texto272"/>
          <p:cNvSpPr txBox="1"/>
          <p:nvPr/>
        </p:nvSpPr>
        <p:spPr>
          <a:xfrm>
            <a:off x="1016000" y="3759200"/>
            <a:ext cx="5334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150" b="1">
                <a:solidFill>
                  <a:srgbClr val="132A13"/>
                </a:solidFill>
                <a:latin typeface="+mn-lt"/>
                <a:cs typeface="+mn-lt"/>
              </a:rPr>
              <a:t>Estrutura do apartamento</a:t>
            </a:r>
            <a:endParaRPr lang="pt-BR"/>
          </a:p>
        </p:txBody>
      </p:sp>
      <p:sp>
        <p:nvSpPr>
          <p:cNvPr id="273" name="texto273"/>
          <p:cNvSpPr txBox="1"/>
          <p:nvPr/>
        </p:nvSpPr>
        <p:spPr>
          <a:xfrm>
            <a:off x="6350000" y="3759200"/>
            <a:ext cx="482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15 Excelente  ·  3 Bom  ·  1 Regular</a:t>
            </a:r>
            <a:endParaRPr lang="pt-BR"/>
          </a:p>
        </p:txBody>
      </p:sp>
      <p:sp>
        <p:nvSpPr>
          <p:cNvPr id="274" name="forma274"/>
          <p:cNvSpPr/>
          <p:nvPr/>
        </p:nvSpPr>
        <p:spPr>
          <a:xfrm>
            <a:off x="1016000" y="4025900"/>
            <a:ext cx="10160000" cy="1524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5" name="forma275"/>
          <p:cNvSpPr/>
          <p:nvPr/>
        </p:nvSpPr>
        <p:spPr>
          <a:xfrm>
            <a:off x="1016000" y="4025900"/>
            <a:ext cx="8026133" cy="1524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6" name="forma276"/>
          <p:cNvSpPr/>
          <p:nvPr/>
        </p:nvSpPr>
        <p:spPr>
          <a:xfrm>
            <a:off x="9037053" y="4025900"/>
            <a:ext cx="1609291" cy="1524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7" name="forma277"/>
          <p:cNvSpPr/>
          <p:nvPr/>
        </p:nvSpPr>
        <p:spPr>
          <a:xfrm>
            <a:off x="10641263" y="4025900"/>
            <a:ext cx="539817" cy="1524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8" name="texto278"/>
          <p:cNvSpPr txBox="1"/>
          <p:nvPr/>
        </p:nvSpPr>
        <p:spPr>
          <a:xfrm>
            <a:off x="1016000" y="4343400"/>
            <a:ext cx="5334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150" b="1">
                <a:solidFill>
                  <a:srgbClr val="132A13"/>
                </a:solidFill>
                <a:latin typeface="+mn-lt"/>
                <a:cs typeface="+mn-lt"/>
              </a:rPr>
              <a:t>Atendimento da equipe</a:t>
            </a:r>
            <a:endParaRPr lang="pt-BR"/>
          </a:p>
        </p:txBody>
      </p:sp>
      <p:sp>
        <p:nvSpPr>
          <p:cNvPr id="279" name="texto279"/>
          <p:cNvSpPr txBox="1"/>
          <p:nvPr/>
        </p:nvSpPr>
        <p:spPr>
          <a:xfrm>
            <a:off x="6350000" y="4343400"/>
            <a:ext cx="482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15 Excelente  ·  2 Bom  ·  1 Regular  ·  1 Ruim</a:t>
            </a:r>
            <a:endParaRPr lang="pt-BR"/>
          </a:p>
        </p:txBody>
      </p:sp>
      <p:sp>
        <p:nvSpPr>
          <p:cNvPr id="280" name="forma280"/>
          <p:cNvSpPr/>
          <p:nvPr/>
        </p:nvSpPr>
        <p:spPr>
          <a:xfrm>
            <a:off x="1016000" y="4610100"/>
            <a:ext cx="10160000" cy="1524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1" name="forma281"/>
          <p:cNvSpPr/>
          <p:nvPr/>
        </p:nvSpPr>
        <p:spPr>
          <a:xfrm>
            <a:off x="1016000" y="4610100"/>
            <a:ext cx="8026133" cy="1524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2" name="forma282"/>
          <p:cNvSpPr/>
          <p:nvPr/>
        </p:nvSpPr>
        <p:spPr>
          <a:xfrm>
            <a:off x="9037053" y="4610100"/>
            <a:ext cx="1074554" cy="1524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3" name="forma283"/>
          <p:cNvSpPr/>
          <p:nvPr/>
        </p:nvSpPr>
        <p:spPr>
          <a:xfrm>
            <a:off x="10106526" y="4610100"/>
            <a:ext cx="539817" cy="1524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4" name="forma284"/>
          <p:cNvSpPr/>
          <p:nvPr/>
        </p:nvSpPr>
        <p:spPr>
          <a:xfrm>
            <a:off x="10641263" y="4610100"/>
            <a:ext cx="539817" cy="152400"/>
          </a:xfrm>
          <a:prstGeom prst="rect">
            <a:avLst/>
          </a:prstGeom>
          <a:solidFill>
            <a:srgbClr val="950B09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5" name="texto285"/>
          <p:cNvSpPr txBox="1"/>
          <p:nvPr/>
        </p:nvSpPr>
        <p:spPr>
          <a:xfrm>
            <a:off x="1016000" y="4927600"/>
            <a:ext cx="5334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1150" b="1">
                <a:solidFill>
                  <a:srgbClr val="132A13"/>
                </a:solidFill>
                <a:latin typeface="+mn-lt"/>
                <a:cs typeface="+mn-lt"/>
              </a:rPr>
              <a:t>Experiência geral</a:t>
            </a:r>
            <a:endParaRPr lang="pt-BR"/>
          </a:p>
        </p:txBody>
      </p:sp>
      <p:sp>
        <p:nvSpPr>
          <p:cNvPr id="286" name="texto286"/>
          <p:cNvSpPr txBox="1"/>
          <p:nvPr/>
        </p:nvSpPr>
        <p:spPr>
          <a:xfrm>
            <a:off x="6350000" y="4927600"/>
            <a:ext cx="48260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16 Excelente  ·  2 Bom  ·  1 Regular</a:t>
            </a:r>
            <a:endParaRPr lang="pt-BR"/>
          </a:p>
        </p:txBody>
      </p:sp>
      <p:sp>
        <p:nvSpPr>
          <p:cNvPr id="287" name="forma287"/>
          <p:cNvSpPr/>
          <p:nvPr/>
        </p:nvSpPr>
        <p:spPr>
          <a:xfrm>
            <a:off x="1016000" y="5194300"/>
            <a:ext cx="10160000" cy="152400"/>
          </a:xfrm>
          <a:prstGeom prst="roundRect">
            <a:avLst>
              <a:gd name="adj" fmla="val 50000"/>
            </a:avLst>
          </a:prstGeom>
          <a:solidFill>
            <a:srgbClr val="EEECE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8" name="forma288"/>
          <p:cNvSpPr/>
          <p:nvPr/>
        </p:nvSpPr>
        <p:spPr>
          <a:xfrm>
            <a:off x="1016000" y="5194300"/>
            <a:ext cx="8560869" cy="152400"/>
          </a:xfrm>
          <a:prstGeom prst="rect">
            <a:avLst/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9" name="forma289"/>
          <p:cNvSpPr/>
          <p:nvPr/>
        </p:nvSpPr>
        <p:spPr>
          <a:xfrm>
            <a:off x="9571789" y="5194300"/>
            <a:ext cx="1074554" cy="152400"/>
          </a:xfrm>
          <a:prstGeom prst="rect">
            <a:avLst/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0" name="forma290"/>
          <p:cNvSpPr/>
          <p:nvPr/>
        </p:nvSpPr>
        <p:spPr>
          <a:xfrm>
            <a:off x="10641263" y="5194300"/>
            <a:ext cx="539817" cy="152400"/>
          </a:xfrm>
          <a:prstGeom prst="rect">
            <a:avLst/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1" name="forma291"/>
          <p:cNvSpPr/>
          <p:nvPr/>
        </p:nvSpPr>
        <p:spPr>
          <a:xfrm>
            <a:off x="1016000" y="5588000"/>
            <a:ext cx="101600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2" name="forma292"/>
          <p:cNvSpPr/>
          <p:nvPr/>
        </p:nvSpPr>
        <p:spPr>
          <a:xfrm>
            <a:off x="1016000" y="5765800"/>
            <a:ext cx="139700" cy="139700"/>
          </a:xfrm>
          <a:prstGeom prst="roundRect">
            <a:avLst>
              <a:gd name="adj" fmla="val 22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3" name="texto293"/>
          <p:cNvSpPr txBox="1"/>
          <p:nvPr/>
        </p:nvSpPr>
        <p:spPr>
          <a:xfrm>
            <a:off x="1231900" y="5740400"/>
            <a:ext cx="1143000" cy="203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294" name="forma294"/>
          <p:cNvSpPr/>
          <p:nvPr/>
        </p:nvSpPr>
        <p:spPr>
          <a:xfrm>
            <a:off x="2387600" y="5765800"/>
            <a:ext cx="139700" cy="139700"/>
          </a:xfrm>
          <a:prstGeom prst="roundRect">
            <a:avLst>
              <a:gd name="adj" fmla="val 22000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5" name="texto295"/>
          <p:cNvSpPr txBox="1"/>
          <p:nvPr/>
        </p:nvSpPr>
        <p:spPr>
          <a:xfrm>
            <a:off x="2603500" y="5740400"/>
            <a:ext cx="1143000" cy="203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Bom</a:t>
            </a:r>
            <a:endParaRPr lang="pt-BR"/>
          </a:p>
        </p:txBody>
      </p:sp>
      <p:sp>
        <p:nvSpPr>
          <p:cNvPr id="296" name="forma296"/>
          <p:cNvSpPr/>
          <p:nvPr/>
        </p:nvSpPr>
        <p:spPr>
          <a:xfrm>
            <a:off x="3759200" y="5765800"/>
            <a:ext cx="139700" cy="139700"/>
          </a:xfrm>
          <a:prstGeom prst="roundRect">
            <a:avLst>
              <a:gd name="adj" fmla="val 22000"/>
            </a:avLst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7" name="texto297"/>
          <p:cNvSpPr txBox="1"/>
          <p:nvPr/>
        </p:nvSpPr>
        <p:spPr>
          <a:xfrm>
            <a:off x="3975100" y="5740400"/>
            <a:ext cx="1143000" cy="203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Regular</a:t>
            </a:r>
            <a:endParaRPr lang="pt-BR"/>
          </a:p>
        </p:txBody>
      </p:sp>
      <p:sp>
        <p:nvSpPr>
          <p:cNvPr id="298" name="forma298"/>
          <p:cNvSpPr/>
          <p:nvPr/>
        </p:nvSpPr>
        <p:spPr>
          <a:xfrm>
            <a:off x="5130800" y="5765800"/>
            <a:ext cx="139700" cy="139700"/>
          </a:xfrm>
          <a:prstGeom prst="roundRect">
            <a:avLst>
              <a:gd name="adj" fmla="val 22000"/>
            </a:avLst>
          </a:prstGeom>
          <a:solidFill>
            <a:srgbClr val="950B09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9" name="texto299"/>
          <p:cNvSpPr txBox="1"/>
          <p:nvPr/>
        </p:nvSpPr>
        <p:spPr>
          <a:xfrm>
            <a:off x="5346700" y="5740400"/>
            <a:ext cx="1143000" cy="203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buNone/>
            </a:pP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Ruim</a:t>
            </a:r>
            <a:endParaRPr lang="pt-BR"/>
          </a:p>
        </p:txBody>
      </p:sp>
      <p:sp>
        <p:nvSpPr>
          <p:cNvPr id="300" name="forma300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301" name="imagem30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302" name="texto302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05</a:t>
            </a:r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forma303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4" name="texto304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04</a:t>
            </a:r>
            <a:endParaRPr lang="pt-BR"/>
          </a:p>
        </p:txBody>
      </p:sp>
      <p:sp>
        <p:nvSpPr>
          <p:cNvPr id="305" name="texto305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Feedback dos participantes</a:t>
            </a:r>
            <a:endParaRPr lang="pt-BR"/>
          </a:p>
        </p:txBody>
      </p:sp>
      <p:sp>
        <p:nvSpPr>
          <p:cNvPr id="306" name="forma306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7" name="texto307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Um cartão por hóspede, com nome, apartamento, nota de experiência geral e o comentário registrado no formulário.</a:t>
            </a:r>
            <a:endParaRPr lang="pt-BR"/>
          </a:p>
        </p:txBody>
      </p:sp>
      <p:sp>
        <p:nvSpPr>
          <p:cNvPr id="308" name="forma308"/>
          <p:cNvSpPr/>
          <p:nvPr/>
        </p:nvSpPr>
        <p:spPr>
          <a:xfrm>
            <a:off x="6858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9" name="forma309"/>
          <p:cNvSpPr/>
          <p:nvPr/>
        </p:nvSpPr>
        <p:spPr>
          <a:xfrm>
            <a:off x="7493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10" name="forma310"/>
          <p:cNvSpPr/>
          <p:nvPr/>
        </p:nvSpPr>
        <p:spPr>
          <a:xfrm>
            <a:off x="9398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1" name="texto311"/>
          <p:cNvSpPr txBox="1"/>
          <p:nvPr/>
        </p:nvSpPr>
        <p:spPr>
          <a:xfrm>
            <a:off x="9398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MA</a:t>
            </a:r>
            <a:endParaRPr lang="pt-BR"/>
          </a:p>
        </p:txBody>
      </p:sp>
      <p:sp>
        <p:nvSpPr>
          <p:cNvPr id="312" name="texto312"/>
          <p:cNvSpPr txBox="1"/>
          <p:nvPr/>
        </p:nvSpPr>
        <p:spPr>
          <a:xfrm>
            <a:off x="14732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Mailson Lima de almeida</a:t>
            </a:r>
            <a:endParaRPr lang="pt-BR"/>
          </a:p>
        </p:txBody>
      </p:sp>
      <p:sp>
        <p:nvSpPr>
          <p:cNvPr id="313" name="texto313"/>
          <p:cNvSpPr txBox="1"/>
          <p:nvPr/>
        </p:nvSpPr>
        <p:spPr>
          <a:xfrm>
            <a:off x="14732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214 · 28/07/2026</a:t>
            </a:r>
            <a:endParaRPr lang="pt-BR"/>
          </a:p>
        </p:txBody>
      </p:sp>
      <p:sp>
        <p:nvSpPr>
          <p:cNvPr id="314" name="forma314"/>
          <p:cNvSpPr/>
          <p:nvPr/>
        </p:nvSpPr>
        <p:spPr>
          <a:xfrm>
            <a:off x="45466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5" name="texto315"/>
          <p:cNvSpPr txBox="1"/>
          <p:nvPr/>
        </p:nvSpPr>
        <p:spPr>
          <a:xfrm>
            <a:off x="45466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316" name="texto316"/>
          <p:cNvSpPr txBox="1"/>
          <p:nvPr/>
        </p:nvSpPr>
        <p:spPr>
          <a:xfrm>
            <a:off x="9398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Porta do banheiro com defeito, necessitando de manutenção. Melhoria: aquisição de um ferro de passar a vapor.</a:t>
            </a:r>
            <a:endParaRPr lang="pt-BR"/>
          </a:p>
        </p:txBody>
      </p:sp>
      <p:sp>
        <p:nvSpPr>
          <p:cNvPr id="317" name="forma317"/>
          <p:cNvSpPr/>
          <p:nvPr/>
        </p:nvSpPr>
        <p:spPr>
          <a:xfrm>
            <a:off x="939800" y="3505200"/>
            <a:ext cx="245364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18" name="texto318"/>
          <p:cNvSpPr txBox="1"/>
          <p:nvPr/>
        </p:nvSpPr>
        <p:spPr>
          <a:xfrm>
            <a:off x="939800" y="3505200"/>
            <a:ext cx="245364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1 item do checklist marcado como “Não”</a:t>
            </a:r>
            <a:endParaRPr lang="pt-BR"/>
          </a:p>
        </p:txBody>
      </p:sp>
      <p:sp>
        <p:nvSpPr>
          <p:cNvPr id="319" name="forma319"/>
          <p:cNvSpPr/>
          <p:nvPr/>
        </p:nvSpPr>
        <p:spPr>
          <a:xfrm>
            <a:off x="62230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0" name="forma320"/>
          <p:cNvSpPr/>
          <p:nvPr/>
        </p:nvSpPr>
        <p:spPr>
          <a:xfrm>
            <a:off x="62865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1" name="forma321"/>
          <p:cNvSpPr/>
          <p:nvPr/>
        </p:nvSpPr>
        <p:spPr>
          <a:xfrm>
            <a:off x="64770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2" name="texto322"/>
          <p:cNvSpPr txBox="1"/>
          <p:nvPr/>
        </p:nvSpPr>
        <p:spPr>
          <a:xfrm>
            <a:off x="64770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TR</a:t>
            </a:r>
            <a:endParaRPr lang="pt-BR"/>
          </a:p>
        </p:txBody>
      </p:sp>
      <p:sp>
        <p:nvSpPr>
          <p:cNvPr id="323" name="texto323"/>
          <p:cNvSpPr txBox="1"/>
          <p:nvPr/>
        </p:nvSpPr>
        <p:spPr>
          <a:xfrm>
            <a:off x="70104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Tathiana Rodrigues</a:t>
            </a:r>
            <a:endParaRPr lang="pt-BR"/>
          </a:p>
        </p:txBody>
      </p:sp>
      <p:sp>
        <p:nvSpPr>
          <p:cNvPr id="324" name="texto324"/>
          <p:cNvSpPr txBox="1"/>
          <p:nvPr/>
        </p:nvSpPr>
        <p:spPr>
          <a:xfrm>
            <a:off x="70104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210 · 28 e 29 de julho de</a:t>
            </a:r>
            <a:endParaRPr lang="pt-BR"/>
          </a:p>
        </p:txBody>
      </p:sp>
      <p:sp>
        <p:nvSpPr>
          <p:cNvPr id="325" name="forma325"/>
          <p:cNvSpPr/>
          <p:nvPr/>
        </p:nvSpPr>
        <p:spPr>
          <a:xfrm>
            <a:off x="100838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6" name="texto326"/>
          <p:cNvSpPr txBox="1"/>
          <p:nvPr/>
        </p:nvSpPr>
        <p:spPr>
          <a:xfrm>
            <a:off x="100838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327" name="texto327"/>
          <p:cNvSpPr txBox="1"/>
          <p:nvPr/>
        </p:nvSpPr>
        <p:spPr>
          <a:xfrm>
            <a:off x="6477000" y="26162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No banheiro do 210 estava sem o controle do ar, tivemos que buscar e ralo estava sem perfil de metal inox. Não tinham sabonetes em barra que foram previstos para todos do staff. Nesse caso, havia material, mas não foi distribuído pelas Camareiras.</a:t>
            </a:r>
            <a:endParaRPr lang="pt-BR"/>
          </a:p>
        </p:txBody>
      </p:sp>
      <p:sp>
        <p:nvSpPr>
          <p:cNvPr id="328" name="forma328"/>
          <p:cNvSpPr/>
          <p:nvPr/>
        </p:nvSpPr>
        <p:spPr>
          <a:xfrm>
            <a:off x="6858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9" name="forma329"/>
          <p:cNvSpPr/>
          <p:nvPr/>
        </p:nvSpPr>
        <p:spPr>
          <a:xfrm>
            <a:off x="7493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30" name="forma330"/>
          <p:cNvSpPr/>
          <p:nvPr/>
        </p:nvSpPr>
        <p:spPr>
          <a:xfrm>
            <a:off x="9398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1" name="texto331"/>
          <p:cNvSpPr txBox="1"/>
          <p:nvPr/>
        </p:nvSpPr>
        <p:spPr>
          <a:xfrm>
            <a:off x="9398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CO</a:t>
            </a:r>
            <a:endParaRPr lang="pt-BR"/>
          </a:p>
        </p:txBody>
      </p:sp>
      <p:sp>
        <p:nvSpPr>
          <p:cNvPr id="332" name="texto332"/>
          <p:cNvSpPr txBox="1"/>
          <p:nvPr/>
        </p:nvSpPr>
        <p:spPr>
          <a:xfrm>
            <a:off x="14732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Cesar Braz de Oliveira</a:t>
            </a:r>
            <a:endParaRPr lang="pt-BR"/>
          </a:p>
        </p:txBody>
      </p:sp>
      <p:sp>
        <p:nvSpPr>
          <p:cNvPr id="333" name="texto333"/>
          <p:cNvSpPr txBox="1"/>
          <p:nvPr/>
        </p:nvSpPr>
        <p:spPr>
          <a:xfrm>
            <a:off x="14732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204 · 1 dia</a:t>
            </a:r>
            <a:endParaRPr lang="pt-BR"/>
          </a:p>
        </p:txBody>
      </p:sp>
      <p:sp>
        <p:nvSpPr>
          <p:cNvPr id="334" name="forma334"/>
          <p:cNvSpPr/>
          <p:nvPr/>
        </p:nvSpPr>
        <p:spPr>
          <a:xfrm>
            <a:off x="45466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5" name="texto335"/>
          <p:cNvSpPr txBox="1"/>
          <p:nvPr/>
        </p:nvSpPr>
        <p:spPr>
          <a:xfrm>
            <a:off x="45466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336" name="texto336"/>
          <p:cNvSpPr txBox="1"/>
          <p:nvPr/>
        </p:nvSpPr>
        <p:spPr>
          <a:xfrm>
            <a:off x="939800" y="49784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No banheiro, é necessário corrigir o batente da porta na parte interna. A espuma de preenchimento está visível, sendo necessário realizar o acabamento da moldura para garantir um melhor aspecto estético e a qualidade da instalação.</a:t>
            </a:r>
            <a:endParaRPr lang="pt-BR"/>
          </a:p>
        </p:txBody>
      </p:sp>
      <p:sp>
        <p:nvSpPr>
          <p:cNvPr id="337" name="forma337"/>
          <p:cNvSpPr/>
          <p:nvPr/>
        </p:nvSpPr>
        <p:spPr>
          <a:xfrm>
            <a:off x="939800" y="5867400"/>
            <a:ext cx="245364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38" name="texto338"/>
          <p:cNvSpPr txBox="1"/>
          <p:nvPr/>
        </p:nvSpPr>
        <p:spPr>
          <a:xfrm>
            <a:off x="939800" y="5867400"/>
            <a:ext cx="245364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1 item do checklist marcado como “Não”</a:t>
            </a:r>
            <a:endParaRPr lang="pt-BR"/>
          </a:p>
        </p:txBody>
      </p:sp>
      <p:sp>
        <p:nvSpPr>
          <p:cNvPr id="339" name="forma339"/>
          <p:cNvSpPr/>
          <p:nvPr/>
        </p:nvSpPr>
        <p:spPr>
          <a:xfrm>
            <a:off x="62230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0" name="forma340"/>
          <p:cNvSpPr/>
          <p:nvPr/>
        </p:nvSpPr>
        <p:spPr>
          <a:xfrm>
            <a:off x="62865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41" name="forma341"/>
          <p:cNvSpPr/>
          <p:nvPr/>
        </p:nvSpPr>
        <p:spPr>
          <a:xfrm>
            <a:off x="64770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2" name="texto342"/>
          <p:cNvSpPr txBox="1"/>
          <p:nvPr/>
        </p:nvSpPr>
        <p:spPr>
          <a:xfrm>
            <a:off x="64770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AC</a:t>
            </a:r>
            <a:endParaRPr lang="pt-BR"/>
          </a:p>
        </p:txBody>
      </p:sp>
      <p:sp>
        <p:nvSpPr>
          <p:cNvPr id="343" name="texto343"/>
          <p:cNvSpPr txBox="1"/>
          <p:nvPr/>
        </p:nvSpPr>
        <p:spPr>
          <a:xfrm>
            <a:off x="70104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Ana Cristina</a:t>
            </a:r>
            <a:endParaRPr lang="pt-BR"/>
          </a:p>
        </p:txBody>
      </p:sp>
      <p:sp>
        <p:nvSpPr>
          <p:cNvPr id="344" name="texto344"/>
          <p:cNvSpPr txBox="1"/>
          <p:nvPr/>
        </p:nvSpPr>
        <p:spPr>
          <a:xfrm>
            <a:off x="70104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312 · 28</a:t>
            </a:r>
            <a:endParaRPr lang="pt-BR"/>
          </a:p>
        </p:txBody>
      </p:sp>
      <p:sp>
        <p:nvSpPr>
          <p:cNvPr id="345" name="forma345"/>
          <p:cNvSpPr/>
          <p:nvPr/>
        </p:nvSpPr>
        <p:spPr>
          <a:xfrm>
            <a:off x="100838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6" name="texto346"/>
          <p:cNvSpPr txBox="1"/>
          <p:nvPr/>
        </p:nvSpPr>
        <p:spPr>
          <a:xfrm>
            <a:off x="100838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347" name="texto347"/>
          <p:cNvSpPr txBox="1"/>
          <p:nvPr/>
        </p:nvSpPr>
        <p:spPr>
          <a:xfrm>
            <a:off x="6477000" y="49784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pt-BR" dirty="0" sz="900" i="1">
                <a:solidFill>
                  <a:srgbClr val="55604F"/>
                </a:solidFill>
                <a:latin typeface="+mn-lt"/>
                <a:cs typeface="+mn-lt"/>
              </a:rPr>
              <a:t>Sem comentários adicionais.</a:t>
            </a:r>
            <a:endParaRPr lang="pt-BR"/>
          </a:p>
        </p:txBody>
      </p:sp>
      <p:sp>
        <p:nvSpPr>
          <p:cNvPr id="348" name="forma348"/>
          <p:cNvSpPr/>
          <p:nvPr/>
        </p:nvSpPr>
        <p:spPr>
          <a:xfrm>
            <a:off x="6477000" y="5867400"/>
            <a:ext cx="256540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49" name="texto349"/>
          <p:cNvSpPr txBox="1"/>
          <p:nvPr/>
        </p:nvSpPr>
        <p:spPr>
          <a:xfrm>
            <a:off x="6477000" y="5867400"/>
            <a:ext cx="256540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2 itens do checklist marcados como “Não”</a:t>
            </a:r>
            <a:endParaRPr lang="pt-BR"/>
          </a:p>
        </p:txBody>
      </p:sp>
      <p:sp>
        <p:nvSpPr>
          <p:cNvPr id="350" name="forma350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351" name="imagem35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352" name="texto352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06</a:t>
            </a:r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forma353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4" name="texto354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04</a:t>
            </a:r>
            <a:endParaRPr lang="pt-BR"/>
          </a:p>
        </p:txBody>
      </p:sp>
      <p:sp>
        <p:nvSpPr>
          <p:cNvPr id="355" name="texto355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Feedback dos participantes</a:t>
            </a:r>
            <a:endParaRPr lang="pt-BR"/>
          </a:p>
        </p:txBody>
      </p:sp>
      <p:sp>
        <p:nvSpPr>
          <p:cNvPr id="356" name="forma356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7" name="texto357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Continuação — hóspedes 5 a 8 de 19.</a:t>
            </a:r>
            <a:endParaRPr lang="pt-BR"/>
          </a:p>
        </p:txBody>
      </p:sp>
      <p:sp>
        <p:nvSpPr>
          <p:cNvPr id="358" name="forma358"/>
          <p:cNvSpPr/>
          <p:nvPr/>
        </p:nvSpPr>
        <p:spPr>
          <a:xfrm>
            <a:off x="6858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9" name="forma359"/>
          <p:cNvSpPr/>
          <p:nvPr/>
        </p:nvSpPr>
        <p:spPr>
          <a:xfrm>
            <a:off x="7493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60" name="forma360"/>
          <p:cNvSpPr/>
          <p:nvPr/>
        </p:nvSpPr>
        <p:spPr>
          <a:xfrm>
            <a:off x="9398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1" name="texto361"/>
          <p:cNvSpPr txBox="1"/>
          <p:nvPr/>
        </p:nvSpPr>
        <p:spPr>
          <a:xfrm>
            <a:off x="9398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LG</a:t>
            </a:r>
            <a:endParaRPr lang="pt-BR"/>
          </a:p>
        </p:txBody>
      </p:sp>
      <p:sp>
        <p:nvSpPr>
          <p:cNvPr id="362" name="texto362"/>
          <p:cNvSpPr txBox="1"/>
          <p:nvPr/>
        </p:nvSpPr>
        <p:spPr>
          <a:xfrm>
            <a:off x="14732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Lucas Gonçalves</a:t>
            </a:r>
            <a:endParaRPr lang="pt-BR"/>
          </a:p>
        </p:txBody>
      </p:sp>
      <p:sp>
        <p:nvSpPr>
          <p:cNvPr id="363" name="texto363"/>
          <p:cNvSpPr txBox="1"/>
          <p:nvPr/>
        </p:nvSpPr>
        <p:spPr>
          <a:xfrm>
            <a:off x="14732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204 · 28 de julho</a:t>
            </a:r>
            <a:endParaRPr lang="pt-BR"/>
          </a:p>
        </p:txBody>
      </p:sp>
      <p:sp>
        <p:nvSpPr>
          <p:cNvPr id="364" name="forma364"/>
          <p:cNvSpPr/>
          <p:nvPr/>
        </p:nvSpPr>
        <p:spPr>
          <a:xfrm>
            <a:off x="45466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5" name="texto365"/>
          <p:cNvSpPr txBox="1"/>
          <p:nvPr/>
        </p:nvSpPr>
        <p:spPr>
          <a:xfrm>
            <a:off x="45466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366" name="texto366"/>
          <p:cNvSpPr txBox="1"/>
          <p:nvPr/>
        </p:nvSpPr>
        <p:spPr>
          <a:xfrm>
            <a:off x="939800" y="26162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Nenhum problema. Apenas uma observação que acredito que seria melhor as tomadas que ficam em cima da cama fossem um pouco mais para o lado, entre as camas</a:t>
            </a:r>
            <a:endParaRPr lang="pt-BR"/>
          </a:p>
        </p:txBody>
      </p:sp>
      <p:sp>
        <p:nvSpPr>
          <p:cNvPr id="367" name="forma367"/>
          <p:cNvSpPr/>
          <p:nvPr/>
        </p:nvSpPr>
        <p:spPr>
          <a:xfrm>
            <a:off x="62230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8" name="forma368"/>
          <p:cNvSpPr/>
          <p:nvPr/>
        </p:nvSpPr>
        <p:spPr>
          <a:xfrm>
            <a:off x="62865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69" name="forma369"/>
          <p:cNvSpPr/>
          <p:nvPr/>
        </p:nvSpPr>
        <p:spPr>
          <a:xfrm>
            <a:off x="64770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0" name="texto370"/>
          <p:cNvSpPr txBox="1"/>
          <p:nvPr/>
        </p:nvSpPr>
        <p:spPr>
          <a:xfrm>
            <a:off x="64770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AF</a:t>
            </a:r>
            <a:endParaRPr lang="pt-BR"/>
          </a:p>
        </p:txBody>
      </p:sp>
      <p:sp>
        <p:nvSpPr>
          <p:cNvPr id="371" name="texto371"/>
          <p:cNvSpPr txBox="1"/>
          <p:nvPr/>
        </p:nvSpPr>
        <p:spPr>
          <a:xfrm>
            <a:off x="70104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Aldenir Barros Freire</a:t>
            </a:r>
            <a:endParaRPr lang="pt-BR"/>
          </a:p>
        </p:txBody>
      </p:sp>
      <p:sp>
        <p:nvSpPr>
          <p:cNvPr id="372" name="texto372"/>
          <p:cNvSpPr txBox="1"/>
          <p:nvPr/>
        </p:nvSpPr>
        <p:spPr>
          <a:xfrm>
            <a:off x="70104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202 · TECNOLOGIA DA INFORMAÇÃO E…</a:t>
            </a:r>
            <a:endParaRPr lang="pt-BR"/>
          </a:p>
        </p:txBody>
      </p:sp>
      <p:sp>
        <p:nvSpPr>
          <p:cNvPr id="373" name="forma373"/>
          <p:cNvSpPr/>
          <p:nvPr/>
        </p:nvSpPr>
        <p:spPr>
          <a:xfrm>
            <a:off x="100838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ECF39E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4" name="texto374"/>
          <p:cNvSpPr txBox="1"/>
          <p:nvPr/>
        </p:nvSpPr>
        <p:spPr>
          <a:xfrm>
            <a:off x="100838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132A13"/>
                </a:solidFill>
                <a:latin typeface="+mn-lt"/>
                <a:cs typeface="+mn-lt"/>
              </a:rPr>
              <a:t>BOM</a:t>
            </a:r>
            <a:endParaRPr lang="pt-BR"/>
          </a:p>
        </p:txBody>
      </p:sp>
      <p:sp>
        <p:nvSpPr>
          <p:cNvPr id="375" name="texto375"/>
          <p:cNvSpPr txBox="1"/>
          <p:nvPr/>
        </p:nvSpPr>
        <p:spPr>
          <a:xfrm>
            <a:off x="64770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Acredito que ainda precise de uma limpeza fina em todos os ambientes do apartamento. Vidros, espelhos, piso, box, paredes, além de verificar a cabeceira de cama, que apresenta espaços com fiação exposta.</a:t>
            </a:r>
            <a:endParaRPr lang="pt-BR"/>
          </a:p>
        </p:txBody>
      </p:sp>
      <p:sp>
        <p:nvSpPr>
          <p:cNvPr id="376" name="forma376"/>
          <p:cNvSpPr/>
          <p:nvPr/>
        </p:nvSpPr>
        <p:spPr>
          <a:xfrm>
            <a:off x="6477000" y="3505200"/>
            <a:ext cx="256540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77" name="texto377"/>
          <p:cNvSpPr txBox="1"/>
          <p:nvPr/>
        </p:nvSpPr>
        <p:spPr>
          <a:xfrm>
            <a:off x="6477000" y="3505200"/>
            <a:ext cx="256540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4 itens do checklist marcados como “Não”</a:t>
            </a:r>
            <a:endParaRPr lang="pt-BR"/>
          </a:p>
        </p:txBody>
      </p:sp>
      <p:sp>
        <p:nvSpPr>
          <p:cNvPr id="378" name="forma378"/>
          <p:cNvSpPr/>
          <p:nvPr/>
        </p:nvSpPr>
        <p:spPr>
          <a:xfrm>
            <a:off x="6858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9" name="forma379"/>
          <p:cNvSpPr/>
          <p:nvPr/>
        </p:nvSpPr>
        <p:spPr>
          <a:xfrm>
            <a:off x="7493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0" name="forma380"/>
          <p:cNvSpPr/>
          <p:nvPr/>
        </p:nvSpPr>
        <p:spPr>
          <a:xfrm>
            <a:off x="9398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1" name="texto381"/>
          <p:cNvSpPr txBox="1"/>
          <p:nvPr/>
        </p:nvSpPr>
        <p:spPr>
          <a:xfrm>
            <a:off x="9398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CC</a:t>
            </a:r>
            <a:endParaRPr lang="pt-BR"/>
          </a:p>
        </p:txBody>
      </p:sp>
      <p:sp>
        <p:nvSpPr>
          <p:cNvPr id="382" name="texto382"/>
          <p:cNvSpPr txBox="1"/>
          <p:nvPr/>
        </p:nvSpPr>
        <p:spPr>
          <a:xfrm>
            <a:off x="14732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Carine Siqueira Correia</a:t>
            </a:r>
            <a:endParaRPr lang="pt-BR"/>
          </a:p>
        </p:txBody>
      </p:sp>
      <p:sp>
        <p:nvSpPr>
          <p:cNvPr id="383" name="texto383"/>
          <p:cNvSpPr txBox="1"/>
          <p:nvPr/>
        </p:nvSpPr>
        <p:spPr>
          <a:xfrm>
            <a:off x="14732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209 · 1 dia</a:t>
            </a:r>
            <a:endParaRPr lang="pt-BR"/>
          </a:p>
        </p:txBody>
      </p:sp>
      <p:sp>
        <p:nvSpPr>
          <p:cNvPr id="384" name="forma384"/>
          <p:cNvSpPr/>
          <p:nvPr/>
        </p:nvSpPr>
        <p:spPr>
          <a:xfrm>
            <a:off x="45466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5" name="texto385"/>
          <p:cNvSpPr txBox="1"/>
          <p:nvPr/>
        </p:nvSpPr>
        <p:spPr>
          <a:xfrm>
            <a:off x="45466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386" name="texto386"/>
          <p:cNvSpPr txBox="1"/>
          <p:nvPr/>
        </p:nvSpPr>
        <p:spPr>
          <a:xfrm>
            <a:off x="939800" y="49784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Na hora em que fui tomar banho, percebi que a água está vazando para fora do box. O vazamento é considerável e acaba molhando a área externa do box, próximo ao vaso. Aparentemente, pode haver algum problema na vedação ou na instalação do box.</a:t>
            </a:r>
            <a:endParaRPr lang="pt-BR"/>
          </a:p>
        </p:txBody>
      </p:sp>
      <p:sp>
        <p:nvSpPr>
          <p:cNvPr id="387" name="forma387"/>
          <p:cNvSpPr/>
          <p:nvPr/>
        </p:nvSpPr>
        <p:spPr>
          <a:xfrm>
            <a:off x="62230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8" name="forma388"/>
          <p:cNvSpPr/>
          <p:nvPr/>
        </p:nvSpPr>
        <p:spPr>
          <a:xfrm>
            <a:off x="62865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9" name="forma389"/>
          <p:cNvSpPr/>
          <p:nvPr/>
        </p:nvSpPr>
        <p:spPr>
          <a:xfrm>
            <a:off x="64770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0" name="texto390"/>
          <p:cNvSpPr txBox="1"/>
          <p:nvPr/>
        </p:nvSpPr>
        <p:spPr>
          <a:xfrm>
            <a:off x="64770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HC</a:t>
            </a:r>
            <a:endParaRPr lang="pt-BR"/>
          </a:p>
        </p:txBody>
      </p:sp>
      <p:sp>
        <p:nvSpPr>
          <p:cNvPr id="391" name="texto391"/>
          <p:cNvSpPr txBox="1"/>
          <p:nvPr/>
        </p:nvSpPr>
        <p:spPr>
          <a:xfrm>
            <a:off x="70104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Heide Winnie Lira Costa</a:t>
            </a:r>
            <a:endParaRPr lang="pt-BR"/>
          </a:p>
        </p:txBody>
      </p:sp>
      <p:sp>
        <p:nvSpPr>
          <p:cNvPr id="392" name="texto392"/>
          <p:cNvSpPr txBox="1"/>
          <p:nvPr/>
        </p:nvSpPr>
        <p:spPr>
          <a:xfrm>
            <a:off x="70104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208 · 28 a 29/07/2026</a:t>
            </a:r>
            <a:endParaRPr lang="pt-BR"/>
          </a:p>
        </p:txBody>
      </p:sp>
      <p:sp>
        <p:nvSpPr>
          <p:cNvPr id="393" name="forma393"/>
          <p:cNvSpPr/>
          <p:nvPr/>
        </p:nvSpPr>
        <p:spPr>
          <a:xfrm>
            <a:off x="100838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FFAE02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4" name="texto394"/>
          <p:cNvSpPr txBox="1"/>
          <p:nvPr/>
        </p:nvSpPr>
        <p:spPr>
          <a:xfrm>
            <a:off x="100838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2C1D00"/>
                </a:solidFill>
                <a:latin typeface="+mn-lt"/>
                <a:cs typeface="+mn-lt"/>
              </a:rPr>
              <a:t>REGULAR</a:t>
            </a:r>
            <a:endParaRPr lang="pt-BR"/>
          </a:p>
        </p:txBody>
      </p:sp>
      <p:sp>
        <p:nvSpPr>
          <p:cNvPr id="395" name="texto395"/>
          <p:cNvSpPr txBox="1"/>
          <p:nvPr/>
        </p:nvSpPr>
        <p:spPr>
          <a:xfrm>
            <a:off x="6477000" y="49784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Água do box do banheiro estava passando para o banheiro</a:t>
            </a:r>
            <a:endParaRPr lang="pt-BR"/>
          </a:p>
        </p:txBody>
      </p:sp>
      <p:sp>
        <p:nvSpPr>
          <p:cNvPr id="396" name="forma396"/>
          <p:cNvSpPr/>
          <p:nvPr/>
        </p:nvSpPr>
        <p:spPr>
          <a:xfrm>
            <a:off x="6477000" y="5867400"/>
            <a:ext cx="256540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97" name="texto397"/>
          <p:cNvSpPr txBox="1"/>
          <p:nvPr/>
        </p:nvSpPr>
        <p:spPr>
          <a:xfrm>
            <a:off x="6477000" y="5867400"/>
            <a:ext cx="256540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5 itens do checklist marcados como “Não”</a:t>
            </a:r>
            <a:endParaRPr lang="pt-BR"/>
          </a:p>
        </p:txBody>
      </p:sp>
      <p:sp>
        <p:nvSpPr>
          <p:cNvPr id="398" name="forma398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399" name="imagem39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400" name="texto400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07</a:t>
            </a:r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forma401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2" name="texto402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04</a:t>
            </a:r>
            <a:endParaRPr lang="pt-BR"/>
          </a:p>
        </p:txBody>
      </p:sp>
      <p:sp>
        <p:nvSpPr>
          <p:cNvPr id="403" name="texto403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Feedback dos participantes</a:t>
            </a:r>
            <a:endParaRPr lang="pt-BR"/>
          </a:p>
        </p:txBody>
      </p:sp>
      <p:sp>
        <p:nvSpPr>
          <p:cNvPr id="404" name="forma404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5" name="texto405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Continuação — hóspedes 9 a 12 de 19.</a:t>
            </a:r>
            <a:endParaRPr lang="pt-BR"/>
          </a:p>
        </p:txBody>
      </p:sp>
      <p:sp>
        <p:nvSpPr>
          <p:cNvPr id="406" name="forma406"/>
          <p:cNvSpPr/>
          <p:nvPr/>
        </p:nvSpPr>
        <p:spPr>
          <a:xfrm>
            <a:off x="6858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7" name="forma407"/>
          <p:cNvSpPr/>
          <p:nvPr/>
        </p:nvSpPr>
        <p:spPr>
          <a:xfrm>
            <a:off x="7493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08" name="forma408"/>
          <p:cNvSpPr/>
          <p:nvPr/>
        </p:nvSpPr>
        <p:spPr>
          <a:xfrm>
            <a:off x="9398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9" name="texto409"/>
          <p:cNvSpPr txBox="1"/>
          <p:nvPr/>
        </p:nvSpPr>
        <p:spPr>
          <a:xfrm>
            <a:off x="9398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AA</a:t>
            </a:r>
            <a:endParaRPr lang="pt-BR"/>
          </a:p>
        </p:txBody>
      </p:sp>
      <p:sp>
        <p:nvSpPr>
          <p:cNvPr id="410" name="texto410"/>
          <p:cNvSpPr txBox="1"/>
          <p:nvPr/>
        </p:nvSpPr>
        <p:spPr>
          <a:xfrm>
            <a:off x="14732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Alana Patrícia Pires de Oliveira Alano</a:t>
            </a:r>
            <a:endParaRPr lang="pt-BR"/>
          </a:p>
        </p:txBody>
      </p:sp>
      <p:sp>
        <p:nvSpPr>
          <p:cNvPr id="411" name="texto411"/>
          <p:cNvSpPr txBox="1"/>
          <p:nvPr/>
        </p:nvSpPr>
        <p:spPr>
          <a:xfrm>
            <a:off x="14732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212 · 28 a</a:t>
            </a:r>
            <a:endParaRPr lang="pt-BR"/>
          </a:p>
        </p:txBody>
      </p:sp>
      <p:sp>
        <p:nvSpPr>
          <p:cNvPr id="412" name="forma412"/>
          <p:cNvSpPr/>
          <p:nvPr/>
        </p:nvSpPr>
        <p:spPr>
          <a:xfrm>
            <a:off x="45466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3" name="texto413"/>
          <p:cNvSpPr txBox="1"/>
          <p:nvPr/>
        </p:nvSpPr>
        <p:spPr>
          <a:xfrm>
            <a:off x="45466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14" name="texto414"/>
          <p:cNvSpPr txBox="1"/>
          <p:nvPr/>
        </p:nvSpPr>
        <p:spPr>
          <a:xfrm>
            <a:off x="9398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pt-BR" dirty="0" sz="900" i="1">
                <a:solidFill>
                  <a:srgbClr val="55604F"/>
                </a:solidFill>
                <a:latin typeface="+mn-lt"/>
                <a:cs typeface="+mn-lt"/>
              </a:rPr>
              <a:t>Sem comentários adicionais.</a:t>
            </a:r>
            <a:endParaRPr lang="pt-BR"/>
          </a:p>
        </p:txBody>
      </p:sp>
      <p:sp>
        <p:nvSpPr>
          <p:cNvPr id="415" name="forma415"/>
          <p:cNvSpPr/>
          <p:nvPr/>
        </p:nvSpPr>
        <p:spPr>
          <a:xfrm>
            <a:off x="939800" y="3505200"/>
            <a:ext cx="245364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416" name="texto416"/>
          <p:cNvSpPr txBox="1"/>
          <p:nvPr/>
        </p:nvSpPr>
        <p:spPr>
          <a:xfrm>
            <a:off x="939800" y="3505200"/>
            <a:ext cx="245364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1 item do checklist marcado como “Não”</a:t>
            </a:r>
            <a:endParaRPr lang="pt-BR"/>
          </a:p>
        </p:txBody>
      </p:sp>
      <p:sp>
        <p:nvSpPr>
          <p:cNvPr id="417" name="forma417"/>
          <p:cNvSpPr/>
          <p:nvPr/>
        </p:nvSpPr>
        <p:spPr>
          <a:xfrm>
            <a:off x="62230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8" name="forma418"/>
          <p:cNvSpPr/>
          <p:nvPr/>
        </p:nvSpPr>
        <p:spPr>
          <a:xfrm>
            <a:off x="62865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19" name="forma419"/>
          <p:cNvSpPr/>
          <p:nvPr/>
        </p:nvSpPr>
        <p:spPr>
          <a:xfrm>
            <a:off x="64770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0" name="texto420"/>
          <p:cNvSpPr txBox="1"/>
          <p:nvPr/>
        </p:nvSpPr>
        <p:spPr>
          <a:xfrm>
            <a:off x="64770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LG</a:t>
            </a:r>
            <a:endParaRPr lang="pt-BR"/>
          </a:p>
        </p:txBody>
      </p:sp>
      <p:sp>
        <p:nvSpPr>
          <p:cNvPr id="421" name="texto421"/>
          <p:cNvSpPr txBox="1"/>
          <p:nvPr/>
        </p:nvSpPr>
        <p:spPr>
          <a:xfrm>
            <a:off x="70104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Liliane Gomes</a:t>
            </a:r>
            <a:endParaRPr lang="pt-BR"/>
          </a:p>
        </p:txBody>
      </p:sp>
      <p:sp>
        <p:nvSpPr>
          <p:cNvPr id="422" name="texto422"/>
          <p:cNvSpPr txBox="1"/>
          <p:nvPr/>
        </p:nvSpPr>
        <p:spPr>
          <a:xfrm>
            <a:off x="70104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216 · 28 a 29/07</a:t>
            </a:r>
            <a:endParaRPr lang="pt-BR"/>
          </a:p>
        </p:txBody>
      </p:sp>
      <p:sp>
        <p:nvSpPr>
          <p:cNvPr id="423" name="forma423"/>
          <p:cNvSpPr/>
          <p:nvPr/>
        </p:nvSpPr>
        <p:spPr>
          <a:xfrm>
            <a:off x="100838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4" name="texto424"/>
          <p:cNvSpPr txBox="1"/>
          <p:nvPr/>
        </p:nvSpPr>
        <p:spPr>
          <a:xfrm>
            <a:off x="100838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25" name="texto425"/>
          <p:cNvSpPr txBox="1"/>
          <p:nvPr/>
        </p:nvSpPr>
        <p:spPr>
          <a:xfrm>
            <a:off x="64770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pt-BR" dirty="0" sz="900" i="1">
                <a:solidFill>
                  <a:srgbClr val="55604F"/>
                </a:solidFill>
                <a:latin typeface="+mn-lt"/>
                <a:cs typeface="+mn-lt"/>
              </a:rPr>
              <a:t>Sem comentários adicionais.</a:t>
            </a:r>
            <a:endParaRPr lang="pt-BR"/>
          </a:p>
        </p:txBody>
      </p:sp>
      <p:sp>
        <p:nvSpPr>
          <p:cNvPr id="426" name="forma426"/>
          <p:cNvSpPr/>
          <p:nvPr/>
        </p:nvSpPr>
        <p:spPr>
          <a:xfrm>
            <a:off x="6477000" y="3505200"/>
            <a:ext cx="245364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427" name="texto427"/>
          <p:cNvSpPr txBox="1"/>
          <p:nvPr/>
        </p:nvSpPr>
        <p:spPr>
          <a:xfrm>
            <a:off x="6477000" y="3505200"/>
            <a:ext cx="245364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1 item do checklist marcado como “Não”</a:t>
            </a:r>
            <a:endParaRPr lang="pt-BR"/>
          </a:p>
        </p:txBody>
      </p:sp>
      <p:sp>
        <p:nvSpPr>
          <p:cNvPr id="428" name="forma428"/>
          <p:cNvSpPr/>
          <p:nvPr/>
        </p:nvSpPr>
        <p:spPr>
          <a:xfrm>
            <a:off x="6858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9" name="forma429"/>
          <p:cNvSpPr/>
          <p:nvPr/>
        </p:nvSpPr>
        <p:spPr>
          <a:xfrm>
            <a:off x="7493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30" name="forma430"/>
          <p:cNvSpPr/>
          <p:nvPr/>
        </p:nvSpPr>
        <p:spPr>
          <a:xfrm>
            <a:off x="9398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1" name="texto431"/>
          <p:cNvSpPr txBox="1"/>
          <p:nvPr/>
        </p:nvSpPr>
        <p:spPr>
          <a:xfrm>
            <a:off x="9398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JJ</a:t>
            </a:r>
            <a:endParaRPr lang="pt-BR"/>
          </a:p>
        </p:txBody>
      </p:sp>
      <p:sp>
        <p:nvSpPr>
          <p:cNvPr id="432" name="texto432"/>
          <p:cNvSpPr txBox="1"/>
          <p:nvPr/>
        </p:nvSpPr>
        <p:spPr>
          <a:xfrm>
            <a:off x="14732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José Roberto Tadros Junior</a:t>
            </a:r>
            <a:endParaRPr lang="pt-BR"/>
          </a:p>
        </p:txBody>
      </p:sp>
      <p:sp>
        <p:nvSpPr>
          <p:cNvPr id="433" name="texto433"/>
          <p:cNvSpPr txBox="1"/>
          <p:nvPr/>
        </p:nvSpPr>
        <p:spPr>
          <a:xfrm>
            <a:off x="14732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301 · 28/07/2026</a:t>
            </a:r>
            <a:endParaRPr lang="pt-BR"/>
          </a:p>
        </p:txBody>
      </p:sp>
      <p:sp>
        <p:nvSpPr>
          <p:cNvPr id="434" name="forma434"/>
          <p:cNvSpPr/>
          <p:nvPr/>
        </p:nvSpPr>
        <p:spPr>
          <a:xfrm>
            <a:off x="45466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5" name="texto435"/>
          <p:cNvSpPr txBox="1"/>
          <p:nvPr/>
        </p:nvSpPr>
        <p:spPr>
          <a:xfrm>
            <a:off x="45466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36" name="texto436"/>
          <p:cNvSpPr txBox="1"/>
          <p:nvPr/>
        </p:nvSpPr>
        <p:spPr>
          <a:xfrm>
            <a:off x="939800" y="49784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Foi tudo perfeito, parabéns</a:t>
            </a:r>
            <a:endParaRPr lang="pt-BR"/>
          </a:p>
        </p:txBody>
      </p:sp>
      <p:sp>
        <p:nvSpPr>
          <p:cNvPr id="437" name="forma437"/>
          <p:cNvSpPr/>
          <p:nvPr/>
        </p:nvSpPr>
        <p:spPr>
          <a:xfrm>
            <a:off x="62230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8" name="forma438"/>
          <p:cNvSpPr/>
          <p:nvPr/>
        </p:nvSpPr>
        <p:spPr>
          <a:xfrm>
            <a:off x="62865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39" name="forma439"/>
          <p:cNvSpPr/>
          <p:nvPr/>
        </p:nvSpPr>
        <p:spPr>
          <a:xfrm>
            <a:off x="64770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0" name="texto440"/>
          <p:cNvSpPr txBox="1"/>
          <p:nvPr/>
        </p:nvSpPr>
        <p:spPr>
          <a:xfrm>
            <a:off x="64770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LM</a:t>
            </a:r>
            <a:endParaRPr lang="pt-BR"/>
          </a:p>
        </p:txBody>
      </p:sp>
      <p:sp>
        <p:nvSpPr>
          <p:cNvPr id="441" name="texto441"/>
          <p:cNvSpPr txBox="1"/>
          <p:nvPr/>
        </p:nvSpPr>
        <p:spPr>
          <a:xfrm>
            <a:off x="70104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Ladislao Pedroso Monte.</a:t>
            </a:r>
            <a:endParaRPr lang="pt-BR"/>
          </a:p>
        </p:txBody>
      </p:sp>
      <p:sp>
        <p:nvSpPr>
          <p:cNvPr id="442" name="texto442"/>
          <p:cNvSpPr txBox="1"/>
          <p:nvPr/>
        </p:nvSpPr>
        <p:spPr>
          <a:xfrm>
            <a:off x="70104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401 · 28 a 29.07.3026</a:t>
            </a:r>
            <a:endParaRPr lang="pt-BR"/>
          </a:p>
        </p:txBody>
      </p:sp>
      <p:sp>
        <p:nvSpPr>
          <p:cNvPr id="443" name="forma443"/>
          <p:cNvSpPr/>
          <p:nvPr/>
        </p:nvSpPr>
        <p:spPr>
          <a:xfrm>
            <a:off x="100838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4" name="texto444"/>
          <p:cNvSpPr txBox="1"/>
          <p:nvPr/>
        </p:nvSpPr>
        <p:spPr>
          <a:xfrm>
            <a:off x="100838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45" name="texto445"/>
          <p:cNvSpPr txBox="1"/>
          <p:nvPr/>
        </p:nvSpPr>
        <p:spPr>
          <a:xfrm>
            <a:off x="6477000" y="49784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A internet, não estava boa, muito fraca com dificuldade de W-Fi..!!</a:t>
            </a:r>
            <a:endParaRPr lang="pt-BR"/>
          </a:p>
        </p:txBody>
      </p:sp>
      <p:sp>
        <p:nvSpPr>
          <p:cNvPr id="446" name="forma446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447" name="imagem4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448" name="texto448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08</a:t>
            </a:r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forma449"/>
          <p:cNvSpPr/>
          <p:nvPr/>
        </p:nvSpPr>
        <p:spPr>
          <a:xfrm>
            <a:off x="685800" y="584200"/>
            <a:ext cx="584200" cy="342900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0" name="texto450"/>
          <p:cNvSpPr txBox="1"/>
          <p:nvPr/>
        </p:nvSpPr>
        <p:spPr>
          <a:xfrm>
            <a:off x="685800" y="584200"/>
            <a:ext cx="584200" cy="3429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250" b="1">
                <a:solidFill>
                  <a:srgbClr val="132A13"/>
                </a:solidFill>
                <a:latin typeface="+mn-lt"/>
                <a:cs typeface="+mn-lt"/>
              </a:rPr>
              <a:t>04</a:t>
            </a:r>
            <a:endParaRPr lang="pt-BR"/>
          </a:p>
        </p:txBody>
      </p:sp>
      <p:sp>
        <p:nvSpPr>
          <p:cNvPr id="451" name="texto451"/>
          <p:cNvSpPr txBox="1"/>
          <p:nvPr/>
        </p:nvSpPr>
        <p:spPr>
          <a:xfrm>
            <a:off x="1447800" y="558800"/>
            <a:ext cx="10058400" cy="4064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None/>
            </a:pPr>
            <a:r>
              <a:rPr lang="pt-BR" dirty="0" sz="2200" b="1" spc="-20">
                <a:solidFill>
                  <a:srgbClr val="132A13"/>
                </a:solidFill>
                <a:latin typeface="+mn-lt"/>
                <a:cs typeface="+mn-lt"/>
              </a:rPr>
              <a:t>Feedback dos participantes</a:t>
            </a:r>
            <a:endParaRPr lang="pt-BR"/>
          </a:p>
        </p:txBody>
      </p:sp>
      <p:sp>
        <p:nvSpPr>
          <p:cNvPr id="452" name="forma452"/>
          <p:cNvSpPr/>
          <p:nvPr/>
        </p:nvSpPr>
        <p:spPr>
          <a:xfrm>
            <a:off x="685800" y="1066800"/>
            <a:ext cx="10820400" cy="22860"/>
          </a:xfrm>
          <a:prstGeom prst="rect">
            <a:avLst/>
          </a:prstGeom>
          <a:solidFill>
            <a:srgbClr val="4F772D">
              <a:alpha val="28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3" name="texto453"/>
          <p:cNvSpPr txBox="1"/>
          <p:nvPr/>
        </p:nvSpPr>
        <p:spPr>
          <a:xfrm>
            <a:off x="685800" y="1193800"/>
            <a:ext cx="9144000" cy="43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pt-BR" dirty="0" sz="1050">
                <a:solidFill>
                  <a:srgbClr val="55604F"/>
                </a:solidFill>
                <a:latin typeface="+mn-lt"/>
                <a:cs typeface="+mn-lt"/>
              </a:rPr>
              <a:t>Continuação — hóspedes 13 a 16 de 19.</a:t>
            </a:r>
            <a:endParaRPr lang="pt-BR"/>
          </a:p>
        </p:txBody>
      </p:sp>
      <p:sp>
        <p:nvSpPr>
          <p:cNvPr id="454" name="forma454"/>
          <p:cNvSpPr/>
          <p:nvPr/>
        </p:nvSpPr>
        <p:spPr>
          <a:xfrm>
            <a:off x="6858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5" name="forma455"/>
          <p:cNvSpPr/>
          <p:nvPr/>
        </p:nvSpPr>
        <p:spPr>
          <a:xfrm>
            <a:off x="7493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56" name="forma456"/>
          <p:cNvSpPr/>
          <p:nvPr/>
        </p:nvSpPr>
        <p:spPr>
          <a:xfrm>
            <a:off x="9398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7" name="texto457"/>
          <p:cNvSpPr txBox="1"/>
          <p:nvPr/>
        </p:nvSpPr>
        <p:spPr>
          <a:xfrm>
            <a:off x="9398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MF</a:t>
            </a:r>
            <a:endParaRPr lang="pt-BR"/>
          </a:p>
        </p:txBody>
      </p:sp>
      <p:sp>
        <p:nvSpPr>
          <p:cNvPr id="458" name="texto458"/>
          <p:cNvSpPr txBox="1"/>
          <p:nvPr/>
        </p:nvSpPr>
        <p:spPr>
          <a:xfrm>
            <a:off x="14732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Mauricio Aragão Feijó</a:t>
            </a:r>
            <a:endParaRPr lang="pt-BR"/>
          </a:p>
        </p:txBody>
      </p:sp>
      <p:sp>
        <p:nvSpPr>
          <p:cNvPr id="459" name="texto459"/>
          <p:cNvSpPr txBox="1"/>
          <p:nvPr/>
        </p:nvSpPr>
        <p:spPr>
          <a:xfrm>
            <a:off x="14732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703 · 2 dia- 28 de julho/27</a:t>
            </a:r>
            <a:endParaRPr lang="pt-BR"/>
          </a:p>
        </p:txBody>
      </p:sp>
      <p:sp>
        <p:nvSpPr>
          <p:cNvPr id="460" name="forma460"/>
          <p:cNvSpPr/>
          <p:nvPr/>
        </p:nvSpPr>
        <p:spPr>
          <a:xfrm>
            <a:off x="45466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1" name="texto461"/>
          <p:cNvSpPr txBox="1"/>
          <p:nvPr/>
        </p:nvSpPr>
        <p:spPr>
          <a:xfrm>
            <a:off x="45466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62" name="texto462"/>
          <p:cNvSpPr txBox="1"/>
          <p:nvPr/>
        </p:nvSpPr>
        <p:spPr>
          <a:xfrm>
            <a:off x="939800" y="2616200"/>
            <a:ext cx="4775200" cy="889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Não tudo está muito bom!</a:t>
            </a:r>
            <a:endParaRPr lang="pt-BR"/>
          </a:p>
        </p:txBody>
      </p:sp>
      <p:sp>
        <p:nvSpPr>
          <p:cNvPr id="463" name="forma463"/>
          <p:cNvSpPr/>
          <p:nvPr/>
        </p:nvSpPr>
        <p:spPr>
          <a:xfrm>
            <a:off x="939800" y="3505200"/>
            <a:ext cx="2453640" cy="266700"/>
          </a:xfrm>
          <a:prstGeom prst="roundRect">
            <a:avLst>
              <a:gd name="adj" fmla="val 50000"/>
            </a:avLst>
          </a:prstGeom>
          <a:solidFill>
            <a:srgbClr val="FFF0CE"/>
          </a:solidFill>
          <a:ln w="9525" cap="flat">
            <a:solidFill>
              <a:srgbClr val="E2CFA6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464" name="texto464"/>
          <p:cNvSpPr txBox="1"/>
          <p:nvPr/>
        </p:nvSpPr>
        <p:spPr>
          <a:xfrm>
            <a:off x="939800" y="3505200"/>
            <a:ext cx="245364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>
                <a:solidFill>
                  <a:srgbClr val="6F5309"/>
                </a:solidFill>
                <a:latin typeface="+mn-lt"/>
                <a:cs typeface="+mn-lt"/>
              </a:rPr>
              <a:t>1 item do checklist marcado como “Não”</a:t>
            </a:r>
            <a:endParaRPr lang="pt-BR"/>
          </a:p>
        </p:txBody>
      </p:sp>
      <p:sp>
        <p:nvSpPr>
          <p:cNvPr id="465" name="forma465"/>
          <p:cNvSpPr/>
          <p:nvPr/>
        </p:nvSpPr>
        <p:spPr>
          <a:xfrm>
            <a:off x="6223000" y="17780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6" name="forma466"/>
          <p:cNvSpPr/>
          <p:nvPr/>
        </p:nvSpPr>
        <p:spPr>
          <a:xfrm>
            <a:off x="6286500" y="17780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67" name="forma467"/>
          <p:cNvSpPr/>
          <p:nvPr/>
        </p:nvSpPr>
        <p:spPr>
          <a:xfrm>
            <a:off x="6477000" y="19812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8" name="texto468"/>
          <p:cNvSpPr txBox="1"/>
          <p:nvPr/>
        </p:nvSpPr>
        <p:spPr>
          <a:xfrm>
            <a:off x="6477000" y="19812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AS</a:t>
            </a:r>
            <a:endParaRPr lang="pt-BR"/>
          </a:p>
        </p:txBody>
      </p:sp>
      <p:sp>
        <p:nvSpPr>
          <p:cNvPr id="469" name="texto469"/>
          <p:cNvSpPr txBox="1"/>
          <p:nvPr/>
        </p:nvSpPr>
        <p:spPr>
          <a:xfrm>
            <a:off x="7010400" y="19304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Ademir dos Santos</a:t>
            </a:r>
            <a:endParaRPr lang="pt-BR"/>
          </a:p>
        </p:txBody>
      </p:sp>
      <p:sp>
        <p:nvSpPr>
          <p:cNvPr id="470" name="texto470"/>
          <p:cNvSpPr txBox="1"/>
          <p:nvPr/>
        </p:nvSpPr>
        <p:spPr>
          <a:xfrm>
            <a:off x="7010400" y="23368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405 · 2 dias</a:t>
            </a:r>
            <a:endParaRPr lang="pt-BR"/>
          </a:p>
        </p:txBody>
      </p:sp>
      <p:sp>
        <p:nvSpPr>
          <p:cNvPr id="471" name="forma471"/>
          <p:cNvSpPr/>
          <p:nvPr/>
        </p:nvSpPr>
        <p:spPr>
          <a:xfrm>
            <a:off x="10083800" y="19812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2" name="texto472"/>
          <p:cNvSpPr txBox="1"/>
          <p:nvPr/>
        </p:nvSpPr>
        <p:spPr>
          <a:xfrm>
            <a:off x="10083800" y="19812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73" name="texto473"/>
          <p:cNvSpPr txBox="1"/>
          <p:nvPr/>
        </p:nvSpPr>
        <p:spPr>
          <a:xfrm>
            <a:off x="6477000" y="26162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pt-BR" dirty="0" sz="900" i="1">
                <a:solidFill>
                  <a:srgbClr val="55604F"/>
                </a:solidFill>
                <a:latin typeface="+mn-lt"/>
                <a:cs typeface="+mn-lt"/>
              </a:rPr>
              <a:t>Sem comentários adicionais.</a:t>
            </a:r>
            <a:endParaRPr lang="pt-BR"/>
          </a:p>
        </p:txBody>
      </p:sp>
      <p:sp>
        <p:nvSpPr>
          <p:cNvPr id="474" name="forma474"/>
          <p:cNvSpPr/>
          <p:nvPr/>
        </p:nvSpPr>
        <p:spPr>
          <a:xfrm>
            <a:off x="6858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5" name="forma475"/>
          <p:cNvSpPr/>
          <p:nvPr/>
        </p:nvSpPr>
        <p:spPr>
          <a:xfrm>
            <a:off x="7493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76" name="forma476"/>
          <p:cNvSpPr/>
          <p:nvPr/>
        </p:nvSpPr>
        <p:spPr>
          <a:xfrm>
            <a:off x="9398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7" name="texto477"/>
          <p:cNvSpPr txBox="1"/>
          <p:nvPr/>
        </p:nvSpPr>
        <p:spPr>
          <a:xfrm>
            <a:off x="9398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GS</a:t>
            </a:r>
            <a:endParaRPr lang="pt-BR"/>
          </a:p>
        </p:txBody>
      </p:sp>
      <p:sp>
        <p:nvSpPr>
          <p:cNvPr id="478" name="texto478"/>
          <p:cNvSpPr txBox="1"/>
          <p:nvPr/>
        </p:nvSpPr>
        <p:spPr>
          <a:xfrm>
            <a:off x="14732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Geisa Naiara Silva Santos</a:t>
            </a:r>
            <a:endParaRPr lang="pt-BR"/>
          </a:p>
        </p:txBody>
      </p:sp>
      <p:sp>
        <p:nvSpPr>
          <p:cNvPr id="479" name="texto479"/>
          <p:cNvSpPr txBox="1"/>
          <p:nvPr/>
        </p:nvSpPr>
        <p:spPr>
          <a:xfrm>
            <a:off x="14732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210 · Da noite de 28/07 à manhã de…</a:t>
            </a:r>
            <a:endParaRPr lang="pt-BR"/>
          </a:p>
        </p:txBody>
      </p:sp>
      <p:sp>
        <p:nvSpPr>
          <p:cNvPr id="480" name="forma480"/>
          <p:cNvSpPr/>
          <p:nvPr/>
        </p:nvSpPr>
        <p:spPr>
          <a:xfrm>
            <a:off x="45466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81" name="texto481"/>
          <p:cNvSpPr txBox="1"/>
          <p:nvPr/>
        </p:nvSpPr>
        <p:spPr>
          <a:xfrm>
            <a:off x="45466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82" name="texto482"/>
          <p:cNvSpPr txBox="1"/>
          <p:nvPr/>
        </p:nvSpPr>
        <p:spPr>
          <a:xfrm>
            <a:off x="939800" y="49784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24000"/>
              </a:lnSpc>
              <a:spcAft>
                <a:spcPts val="400"/>
              </a:spcAft>
              <a:buNone/>
            </a:pPr>
            <a:r>
              <a:rPr lang="pt-BR" dirty="0" sz="900" b="1">
                <a:solidFill>
                  <a:srgbClr val="31572C"/>
                </a:solidFill>
                <a:latin typeface="+mn-lt"/>
                <a:cs typeface="+mn-lt"/>
              </a:rPr>
              <a:t>Comentário / problema: </a:t>
            </a:r>
            <a:r>
              <a:rPr lang="pt-BR" dirty="0" sz="900">
                <a:solidFill>
                  <a:srgbClr val="55604F"/>
                </a:solidFill>
                <a:latin typeface="+mn-lt"/>
                <a:cs typeface="+mn-lt"/>
              </a:rPr>
              <a:t>No banheiro, estava sem a tampa do ralo linear.</a:t>
            </a:r>
            <a:endParaRPr lang="pt-BR"/>
          </a:p>
        </p:txBody>
      </p:sp>
      <p:sp>
        <p:nvSpPr>
          <p:cNvPr id="483" name="forma483"/>
          <p:cNvSpPr/>
          <p:nvPr/>
        </p:nvSpPr>
        <p:spPr>
          <a:xfrm>
            <a:off x="6223000" y="4140200"/>
            <a:ext cx="5283200" cy="2133600"/>
          </a:xfrm>
          <a:prstGeom prst="roundRect">
            <a:avLst>
              <a:gd name="adj" fmla="val 8036"/>
            </a:avLst>
          </a:prstGeom>
          <a:solidFill>
            <a:srgbClr val="90A955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84" name="forma484"/>
          <p:cNvSpPr/>
          <p:nvPr/>
        </p:nvSpPr>
        <p:spPr>
          <a:xfrm>
            <a:off x="6286500" y="4140200"/>
            <a:ext cx="5219700" cy="2133600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9525" cap="flat">
            <a:solidFill>
              <a:srgbClr val="DCDCD0"/>
            </a:solidFill>
          </a:ln>
          <a:effectLst>
            <a:outerShdw blurRad="177800" dist="63500" dir="5400000" algn="t" rotWithShape="0">
              <a:srgbClr val="132A13">
                <a:alpha val="11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85" name="forma485"/>
          <p:cNvSpPr/>
          <p:nvPr/>
        </p:nvSpPr>
        <p:spPr>
          <a:xfrm>
            <a:off x="6477000" y="4343400"/>
            <a:ext cx="431800" cy="431800"/>
          </a:xfrm>
          <a:prstGeom prst="ellipse">
            <a:avLst/>
          </a:prstGeom>
          <a:gradFill rotWithShape="1">
            <a:gsLst>
              <a:gs pos="0">
                <a:srgbClr val="F9DF7B"/>
              </a:gs>
              <a:gs pos="100000">
                <a:srgbClr val="CDA035"/>
              </a:gs>
            </a:gsLst>
            <a:lin ang="3600000" scaled="0"/>
          </a:gra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86" name="texto486"/>
          <p:cNvSpPr txBox="1"/>
          <p:nvPr/>
        </p:nvSpPr>
        <p:spPr>
          <a:xfrm>
            <a:off x="6477000" y="4343400"/>
            <a:ext cx="431800" cy="431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1100" b="1">
                <a:solidFill>
                  <a:srgbClr val="132A13"/>
                </a:solidFill>
                <a:latin typeface="+mn-lt"/>
                <a:cs typeface="+mn-lt"/>
              </a:rPr>
              <a:t>RC</a:t>
            </a:r>
            <a:endParaRPr lang="pt-BR"/>
          </a:p>
        </p:txBody>
      </p:sp>
      <p:sp>
        <p:nvSpPr>
          <p:cNvPr id="487" name="texto487"/>
          <p:cNvSpPr txBox="1"/>
          <p:nvPr/>
        </p:nvSpPr>
        <p:spPr>
          <a:xfrm>
            <a:off x="7010400" y="4292600"/>
            <a:ext cx="2870200" cy="381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lnSpc>
                <a:spcPct val="104000"/>
              </a:lnSpc>
              <a:buNone/>
            </a:pPr>
            <a:r>
              <a:rPr lang="pt-BR" dirty="0" sz="1050" b="1">
                <a:solidFill>
                  <a:srgbClr val="132A13"/>
                </a:solidFill>
                <a:latin typeface="+mn-lt"/>
                <a:cs typeface="+mn-lt"/>
              </a:rPr>
              <a:t>RAFAELE OLIVEIRA DA CONCEICAO</a:t>
            </a:r>
            <a:endParaRPr lang="pt-BR"/>
          </a:p>
        </p:txBody>
      </p:sp>
      <p:sp>
        <p:nvSpPr>
          <p:cNvPr id="488" name="texto488"/>
          <p:cNvSpPr txBox="1"/>
          <p:nvPr/>
        </p:nvSpPr>
        <p:spPr>
          <a:xfrm>
            <a:off x="7010400" y="4699000"/>
            <a:ext cx="3175000" cy="177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>
              <a:buNone/>
            </a:pPr>
            <a:r>
              <a:rPr lang="pt-BR" dirty="0" sz="850">
                <a:solidFill>
                  <a:srgbClr val="55604F"/>
                </a:solidFill>
                <a:latin typeface="+mn-lt"/>
                <a:cs typeface="+mn-lt"/>
              </a:rPr>
              <a:t>Apto 306 · 28-29/07</a:t>
            </a:r>
            <a:endParaRPr lang="pt-BR"/>
          </a:p>
        </p:txBody>
      </p:sp>
      <p:sp>
        <p:nvSpPr>
          <p:cNvPr id="489" name="forma489"/>
          <p:cNvSpPr/>
          <p:nvPr/>
        </p:nvSpPr>
        <p:spPr>
          <a:xfrm>
            <a:off x="10083800" y="4343400"/>
            <a:ext cx="1193800" cy="254000"/>
          </a:xfrm>
          <a:prstGeom prst="roundRect">
            <a:avLst>
              <a:gd name="adj" fmla="val 50000"/>
            </a:avLst>
          </a:prstGeom>
          <a:solidFill>
            <a:srgbClr val="4F772D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0" name="texto490"/>
          <p:cNvSpPr txBox="1"/>
          <p:nvPr/>
        </p:nvSpPr>
        <p:spPr>
          <a:xfrm>
            <a:off x="10083800" y="4343400"/>
            <a:ext cx="1193800" cy="2540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pt-BR" dirty="0" sz="750" b="1" spc="80">
                <a:solidFill>
                  <a:srgbClr val="F6F3E4"/>
                </a:solidFill>
                <a:latin typeface="+mn-lt"/>
                <a:cs typeface="+mn-lt"/>
              </a:rPr>
              <a:t>EXCELENTE</a:t>
            </a:r>
            <a:endParaRPr lang="pt-BR"/>
          </a:p>
        </p:txBody>
      </p:sp>
      <p:sp>
        <p:nvSpPr>
          <p:cNvPr id="491" name="texto491"/>
          <p:cNvSpPr txBox="1"/>
          <p:nvPr/>
        </p:nvSpPr>
        <p:spPr>
          <a:xfrm>
            <a:off x="6477000" y="4978400"/>
            <a:ext cx="4775200" cy="11938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buNone/>
            </a:pPr>
            <a:r>
              <a:rPr lang="pt-BR" dirty="0" sz="900" i="1">
                <a:solidFill>
                  <a:srgbClr val="55604F"/>
                </a:solidFill>
                <a:latin typeface="+mn-lt"/>
                <a:cs typeface="+mn-lt"/>
              </a:rPr>
              <a:t>Sem comentários adicionais.</a:t>
            </a:r>
            <a:endParaRPr lang="pt-BR"/>
          </a:p>
        </p:txBody>
      </p:sp>
      <p:sp>
        <p:nvSpPr>
          <p:cNvPr id="492" name="forma492"/>
          <p:cNvSpPr/>
          <p:nvPr/>
        </p:nvSpPr>
        <p:spPr>
          <a:xfrm>
            <a:off x="685800" y="6324600"/>
            <a:ext cx="10820400" cy="10160"/>
          </a:xfrm>
          <a:prstGeom prst="rect">
            <a:avLst/>
          </a:prstGeom>
          <a:solidFill>
            <a:srgbClr val="DCDCD0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493" name="imagem49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6413500"/>
            <a:ext cx="990600" cy="336550"/>
          </a:xfrm>
          <a:prstGeom prst="rect">
            <a:avLst/>
          </a:prstGeom>
        </p:spPr>
      </p:pic>
      <p:sp>
        <p:nvSpPr>
          <p:cNvPr id="494" name="texto494"/>
          <p:cNvSpPr txBox="1"/>
          <p:nvPr/>
        </p:nvSpPr>
        <p:spPr>
          <a:xfrm>
            <a:off x="5080000" y="6451600"/>
            <a:ext cx="6426200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buNone/>
            </a:pPr>
            <a:r>
              <a:rPr lang="pt-BR" dirty="0" sz="800">
                <a:solidFill>
                  <a:srgbClr val="55604F"/>
                </a:solidFill>
                <a:latin typeface="+mn-lt"/>
                <a:cs typeface="+mn-lt"/>
              </a:rPr>
              <a:t>Avaliação da Hospedagem · Hotel Sesc Manacapuru   ·   </a:t>
            </a:r>
            <a:r>
              <a:rPr lang="pt-BR" dirty="0" sz="800" b="1">
                <a:solidFill>
                  <a:srgbClr val="31572C"/>
                </a:solidFill>
                <a:latin typeface="+mn-lt"/>
                <a:cs typeface="+mn-lt"/>
              </a:rPr>
              <a:t>09</a:t>
            </a:r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otel Sesc Manacapuru">
  <a:themeElements>
    <a:clrScheme name="Hotel Sesc">
      <a:dk1>
        <a:srgbClr val="132A13"/>
      </a:dk1>
      <a:lt1>
        <a:srgbClr val="FFFFFF"/>
      </a:lt1>
      <a:dk2>
        <a:srgbClr val="0D1F0D"/>
      </a:dk2>
      <a:lt2>
        <a:srgbClr val="F7F6F1"/>
      </a:lt2>
      <a:accent1>
        <a:srgbClr val="4F772D"/>
      </a:accent1>
      <a:accent2>
        <a:srgbClr val="90A955"/>
      </a:accent2>
      <a:accent3>
        <a:srgbClr val="ECF39E"/>
      </a:accent3>
      <a:accent4>
        <a:srgbClr val="CDA035"/>
      </a:accent4>
      <a:accent5>
        <a:srgbClr val="F9DF7B"/>
      </a:accent5>
      <a:accent6>
        <a:srgbClr val="FFAE02"/>
      </a:accent6>
      <a:hlink>
        <a:srgbClr val="31572C"/>
      </a:hlink>
      <a:folHlink>
        <a:srgbClr val="B57E10"/>
      </a:folHlink>
    </a:clrScheme>
    <a:fontScheme name="Hotel Sesc">
      <a:majorFont>
        <a:latin typeface="Archivo"/>
        <a:ea typeface=""/>
        <a:cs typeface=""/>
      </a:majorFont>
      <a:minorFont>
        <a:latin typeface="Archivo"/>
        <a:ea typeface=""/>
        <a:cs typeface=""/>
      </a:minorFont>
    </a:fontScheme>
    <a:fmtScheme name="Hotel Sesc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>Hotel Sesc Manacapuru</Company>
  <Slides>11</Slides>
  <Application>Portal Hotel Sesc Manacapuru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da Hospedagem · Hotel Sesc Manacapuru</dc:title>
  <dc:creator>Hotel Sesc Manacapuru</dc:creator>
  <cp:lastModifiedBy>Hotel Sesc Manacapuru</cp:lastModifiedBy>
  <dcterms:created xsi:type="dcterms:W3CDTF">2026-09-16T10:05:35Z</dcterms:created>
  <dcterms:modified xsi:type="dcterms:W3CDTF">2026-09-16T10:05:35Z</dcterms:modified>
</cp:coreProperties>
</file>